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5.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6.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7.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6"/>
  </p:notesMasterIdLst>
  <p:sldIdLst>
    <p:sldId id="258" r:id="rId2"/>
    <p:sldId id="703" r:id="rId3"/>
    <p:sldId id="705" r:id="rId4"/>
    <p:sldId id="737" r:id="rId5"/>
    <p:sldId id="738" r:id="rId6"/>
    <p:sldId id="739" r:id="rId7"/>
    <p:sldId id="740" r:id="rId8"/>
    <p:sldId id="741" r:id="rId9"/>
    <p:sldId id="742" r:id="rId10"/>
    <p:sldId id="743" r:id="rId11"/>
    <p:sldId id="749" r:id="rId12"/>
    <p:sldId id="744" r:id="rId13"/>
    <p:sldId id="745" r:id="rId14"/>
    <p:sldId id="746" r:id="rId15"/>
    <p:sldId id="750" r:id="rId16"/>
    <p:sldId id="791" r:id="rId17"/>
    <p:sldId id="290" r:id="rId18"/>
    <p:sldId id="311" r:id="rId19"/>
    <p:sldId id="279" r:id="rId20"/>
    <p:sldId id="313" r:id="rId21"/>
    <p:sldId id="282" r:id="rId22"/>
    <p:sldId id="748" r:id="rId23"/>
    <p:sldId id="751" r:id="rId24"/>
    <p:sldId id="316" r:id="rId25"/>
    <p:sldId id="286" r:id="rId26"/>
    <p:sldId id="752" r:id="rId27"/>
    <p:sldId id="288" r:id="rId28"/>
    <p:sldId id="747" r:id="rId29"/>
    <p:sldId id="320" r:id="rId30"/>
    <p:sldId id="753" r:id="rId31"/>
    <p:sldId id="387" r:id="rId32"/>
    <p:sldId id="754" r:id="rId33"/>
    <p:sldId id="374" r:id="rId34"/>
    <p:sldId id="379" r:id="rId35"/>
    <p:sldId id="378" r:id="rId36"/>
    <p:sldId id="386" r:id="rId37"/>
    <p:sldId id="376" r:id="rId38"/>
    <p:sldId id="380" r:id="rId39"/>
    <p:sldId id="381" r:id="rId40"/>
    <p:sldId id="382" r:id="rId41"/>
    <p:sldId id="390" r:id="rId42"/>
    <p:sldId id="383" r:id="rId43"/>
    <p:sldId id="384" r:id="rId44"/>
    <p:sldId id="755" r:id="rId45"/>
    <p:sldId id="373" r:id="rId46"/>
    <p:sldId id="756" r:id="rId47"/>
    <p:sldId id="375" r:id="rId48"/>
    <p:sldId id="757" r:id="rId49"/>
    <p:sldId id="321" r:id="rId50"/>
    <p:sldId id="758" r:id="rId51"/>
    <p:sldId id="364" r:id="rId52"/>
    <p:sldId id="759" r:id="rId53"/>
    <p:sldId id="322" r:id="rId54"/>
    <p:sldId id="368" r:id="rId55"/>
    <p:sldId id="366" r:id="rId56"/>
    <p:sldId id="367" r:id="rId57"/>
    <p:sldId id="762" r:id="rId58"/>
    <p:sldId id="761" r:id="rId59"/>
    <p:sldId id="763" r:id="rId60"/>
    <p:sldId id="760" r:id="rId61"/>
    <p:sldId id="326" r:id="rId62"/>
    <p:sldId id="296" r:id="rId63"/>
    <p:sldId id="295" r:id="rId64"/>
    <p:sldId id="773" r:id="rId65"/>
    <p:sldId id="274" r:id="rId66"/>
    <p:sldId id="764" r:id="rId67"/>
    <p:sldId id="765" r:id="rId68"/>
    <p:sldId id="766" r:id="rId69"/>
    <p:sldId id="767" r:id="rId70"/>
    <p:sldId id="278" r:id="rId71"/>
    <p:sldId id="768" r:id="rId72"/>
    <p:sldId id="769" r:id="rId73"/>
    <p:sldId id="770" r:id="rId74"/>
    <p:sldId id="783" r:id="rId75"/>
    <p:sldId id="771" r:id="rId76"/>
    <p:sldId id="772" r:id="rId77"/>
    <p:sldId id="781" r:id="rId78"/>
    <p:sldId id="259" r:id="rId79"/>
    <p:sldId id="273" r:id="rId80"/>
    <p:sldId id="283" r:id="rId81"/>
    <p:sldId id="266" r:id="rId82"/>
    <p:sldId id="777" r:id="rId83"/>
    <p:sldId id="778" r:id="rId84"/>
    <p:sldId id="779" r:id="rId85"/>
    <p:sldId id="780" r:id="rId86"/>
    <p:sldId id="267" r:id="rId87"/>
    <p:sldId id="774" r:id="rId88"/>
    <p:sldId id="785" r:id="rId89"/>
    <p:sldId id="784" r:id="rId90"/>
    <p:sldId id="787" r:id="rId91"/>
    <p:sldId id="788" r:id="rId92"/>
    <p:sldId id="790" r:id="rId93"/>
    <p:sldId id="789" r:id="rId94"/>
    <p:sldId id="257" r:id="rId9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6" autoAdjust="0"/>
    <p:restoredTop sz="94660"/>
  </p:normalViewPr>
  <p:slideViewPr>
    <p:cSldViewPr snapToGrid="0">
      <p:cViewPr varScale="1">
        <p:scale>
          <a:sx n="93" d="100"/>
          <a:sy n="93" d="100"/>
        </p:scale>
        <p:origin x="40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viewProps" Target="viewProps.xml"/></Relationships>
</file>

<file path=ppt/diagrams/_rels/data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diagrams/_rels/data6.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svg"/><Relationship Id="rId1" Type="http://schemas.openxmlformats.org/officeDocument/2006/relationships/image" Target="../media/image77.png"/><Relationship Id="rId6" Type="http://schemas.openxmlformats.org/officeDocument/2006/relationships/image" Target="../media/image82.svg"/><Relationship Id="rId5" Type="http://schemas.openxmlformats.org/officeDocument/2006/relationships/image" Target="../media/image81.png"/><Relationship Id="rId4" Type="http://schemas.openxmlformats.org/officeDocument/2006/relationships/image" Target="../media/image80.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diagrams/_rels/drawing6.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svg"/><Relationship Id="rId1" Type="http://schemas.openxmlformats.org/officeDocument/2006/relationships/image" Target="../media/image77.png"/><Relationship Id="rId6" Type="http://schemas.openxmlformats.org/officeDocument/2006/relationships/image" Target="../media/image82.svg"/><Relationship Id="rId5" Type="http://schemas.openxmlformats.org/officeDocument/2006/relationships/image" Target="../media/image81.png"/><Relationship Id="rId4" Type="http://schemas.openxmlformats.org/officeDocument/2006/relationships/image" Target="../media/image80.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275839-0076-4C6F-A974-A1B9BE4D14B4}" type="doc">
      <dgm:prSet loTypeId="urn:microsoft.com/office/officeart/2008/layout/LinedList" loCatId="list" qsTypeId="urn:microsoft.com/office/officeart/2005/8/quickstyle/simple4" qsCatId="simple" csTypeId="urn:microsoft.com/office/officeart/2005/8/colors/accent2_2" csCatId="accent2" phldr="1"/>
      <dgm:spPr/>
      <dgm:t>
        <a:bodyPr/>
        <a:lstStyle/>
        <a:p>
          <a:endParaRPr lang="en-US"/>
        </a:p>
      </dgm:t>
    </dgm:pt>
    <dgm:pt modelId="{B05916A9-6E80-4AC4-8679-A87317A4BB99}">
      <dgm:prSet/>
      <dgm:spPr/>
      <dgm:t>
        <a:bodyPr/>
        <a:lstStyle/>
        <a:p>
          <a:r>
            <a:rPr lang="en-US" dirty="0"/>
            <a:t>10.  Electrical Powerline Installers and Repairers</a:t>
          </a:r>
        </a:p>
      </dgm:t>
    </dgm:pt>
    <dgm:pt modelId="{ACE9134D-963E-4D0D-B81A-1FD33074AF46}" type="parTrans" cxnId="{9019F369-5695-4D34-A4A6-A7CC870288BF}">
      <dgm:prSet/>
      <dgm:spPr/>
      <dgm:t>
        <a:bodyPr/>
        <a:lstStyle/>
        <a:p>
          <a:endParaRPr lang="en-US"/>
        </a:p>
      </dgm:t>
    </dgm:pt>
    <dgm:pt modelId="{50661449-4447-4520-BAD6-6D626E0B7741}" type="sibTrans" cxnId="{9019F369-5695-4D34-A4A6-A7CC870288BF}">
      <dgm:prSet/>
      <dgm:spPr/>
      <dgm:t>
        <a:bodyPr/>
        <a:lstStyle/>
        <a:p>
          <a:endParaRPr lang="en-US"/>
        </a:p>
      </dgm:t>
    </dgm:pt>
    <dgm:pt modelId="{A5F53CF9-F2C2-4CEE-8115-B87522071058}">
      <dgm:prSet/>
      <dgm:spPr/>
      <dgm:t>
        <a:bodyPr/>
        <a:lstStyle/>
        <a:p>
          <a:r>
            <a:rPr lang="en-US" dirty="0"/>
            <a:t>9.    Construction Trade Workers</a:t>
          </a:r>
        </a:p>
      </dgm:t>
    </dgm:pt>
    <dgm:pt modelId="{C1E1F96B-1F89-4690-8892-19EFCB0DD9FE}" type="parTrans" cxnId="{5BAFB381-9E68-4882-8090-9D9E3460D23F}">
      <dgm:prSet/>
      <dgm:spPr/>
      <dgm:t>
        <a:bodyPr/>
        <a:lstStyle/>
        <a:p>
          <a:endParaRPr lang="en-US"/>
        </a:p>
      </dgm:t>
    </dgm:pt>
    <dgm:pt modelId="{32000D94-DC51-44D6-8676-F21BBB60042B}" type="sibTrans" cxnId="{5BAFB381-9E68-4882-8090-9D9E3460D23F}">
      <dgm:prSet/>
      <dgm:spPr/>
      <dgm:t>
        <a:bodyPr/>
        <a:lstStyle/>
        <a:p>
          <a:endParaRPr lang="en-US"/>
        </a:p>
      </dgm:t>
    </dgm:pt>
    <dgm:pt modelId="{FAD8B94E-3AD4-4077-9A54-12E5646755F4}">
      <dgm:prSet/>
      <dgm:spPr/>
      <dgm:t>
        <a:bodyPr/>
        <a:lstStyle/>
        <a:p>
          <a:r>
            <a:rPr lang="en-US" dirty="0"/>
            <a:t>8.    Underground Mining Machine Operators</a:t>
          </a:r>
        </a:p>
      </dgm:t>
    </dgm:pt>
    <dgm:pt modelId="{91543443-1550-406D-A26D-E61AC9425B63}" type="parTrans" cxnId="{CFDE9C5D-44B4-4998-9916-7E64D1D76B93}">
      <dgm:prSet/>
      <dgm:spPr/>
      <dgm:t>
        <a:bodyPr/>
        <a:lstStyle/>
        <a:p>
          <a:endParaRPr lang="en-US"/>
        </a:p>
      </dgm:t>
    </dgm:pt>
    <dgm:pt modelId="{9B91387E-68B5-405B-A7F4-B4862B824348}" type="sibTrans" cxnId="{CFDE9C5D-44B4-4998-9916-7E64D1D76B93}">
      <dgm:prSet/>
      <dgm:spPr/>
      <dgm:t>
        <a:bodyPr/>
        <a:lstStyle/>
        <a:p>
          <a:endParaRPr lang="en-US"/>
        </a:p>
      </dgm:t>
    </dgm:pt>
    <dgm:pt modelId="{3A92F032-0FFA-491C-9B1F-31B9ED8140B9}">
      <dgm:prSet/>
      <dgm:spPr/>
      <dgm:t>
        <a:bodyPr/>
        <a:lstStyle/>
        <a:p>
          <a:r>
            <a:rPr lang="en-US" dirty="0"/>
            <a:t>7.    Refuse and Recyclable Material Collectors</a:t>
          </a:r>
        </a:p>
      </dgm:t>
    </dgm:pt>
    <dgm:pt modelId="{4206DBD5-4B60-4B70-B164-38AA628DAFAB}" type="parTrans" cxnId="{102BA4A1-C301-4EB8-BDD9-7013406C4A34}">
      <dgm:prSet/>
      <dgm:spPr/>
      <dgm:t>
        <a:bodyPr/>
        <a:lstStyle/>
        <a:p>
          <a:endParaRPr lang="en-US"/>
        </a:p>
      </dgm:t>
    </dgm:pt>
    <dgm:pt modelId="{65EBD930-AD6B-485E-8B18-DE75225FEFDC}" type="sibTrans" cxnId="{102BA4A1-C301-4EB8-BDD9-7013406C4A34}">
      <dgm:prSet/>
      <dgm:spPr/>
      <dgm:t>
        <a:bodyPr/>
        <a:lstStyle/>
        <a:p>
          <a:endParaRPr lang="en-US"/>
        </a:p>
      </dgm:t>
    </dgm:pt>
    <dgm:pt modelId="{A118B6C0-CE59-4835-8B6F-E5F2FF690A5C}">
      <dgm:prSet/>
      <dgm:spPr/>
      <dgm:t>
        <a:bodyPr/>
        <a:lstStyle/>
        <a:p>
          <a:r>
            <a:rPr lang="en-US" dirty="0"/>
            <a:t>6.    Delivery and Truck Drivers</a:t>
          </a:r>
        </a:p>
      </dgm:t>
    </dgm:pt>
    <dgm:pt modelId="{FC7960B6-A863-44D5-9A47-D2CEE33CD17F}" type="parTrans" cxnId="{173FAE22-A523-445A-A2D3-BB854BD4B6AB}">
      <dgm:prSet/>
      <dgm:spPr/>
      <dgm:t>
        <a:bodyPr/>
        <a:lstStyle/>
        <a:p>
          <a:endParaRPr lang="en-US"/>
        </a:p>
      </dgm:t>
    </dgm:pt>
    <dgm:pt modelId="{D3034BC7-073E-4736-ABA7-97847CC98564}" type="sibTrans" cxnId="{173FAE22-A523-445A-A2D3-BB854BD4B6AB}">
      <dgm:prSet/>
      <dgm:spPr/>
      <dgm:t>
        <a:bodyPr/>
        <a:lstStyle/>
        <a:p>
          <a:endParaRPr lang="en-US"/>
        </a:p>
      </dgm:t>
    </dgm:pt>
    <dgm:pt modelId="{607F1793-AEE7-438D-9D33-01C778BDE4AF}">
      <dgm:prSet/>
      <dgm:spPr/>
      <dgm:t>
        <a:bodyPr/>
        <a:lstStyle/>
        <a:p>
          <a:r>
            <a:rPr lang="en-US" dirty="0"/>
            <a:t>5.    Structural Iron and Steel Workers</a:t>
          </a:r>
        </a:p>
      </dgm:t>
    </dgm:pt>
    <dgm:pt modelId="{FAC9FE2D-F286-44F0-9B7F-F808D1D67C9D}" type="parTrans" cxnId="{8F36DBF9-F4B1-4EE2-BC4F-47F9C271AD50}">
      <dgm:prSet/>
      <dgm:spPr/>
      <dgm:t>
        <a:bodyPr/>
        <a:lstStyle/>
        <a:p>
          <a:endParaRPr lang="en-US"/>
        </a:p>
      </dgm:t>
    </dgm:pt>
    <dgm:pt modelId="{A26719BD-C19B-48F4-9392-6D1FD197A3B3}" type="sibTrans" cxnId="{8F36DBF9-F4B1-4EE2-BC4F-47F9C271AD50}">
      <dgm:prSet/>
      <dgm:spPr/>
      <dgm:t>
        <a:bodyPr/>
        <a:lstStyle/>
        <a:p>
          <a:endParaRPr lang="en-US"/>
        </a:p>
      </dgm:t>
    </dgm:pt>
    <dgm:pt modelId="{C9EDFC5E-FA3A-4E0A-9E99-29975A4E92D2}">
      <dgm:prSet/>
      <dgm:spPr/>
      <dgm:t>
        <a:bodyPr/>
        <a:lstStyle/>
        <a:p>
          <a:r>
            <a:rPr lang="en-US" dirty="0"/>
            <a:t>4.    Aircraft Pilots and Flight Engineers </a:t>
          </a:r>
        </a:p>
      </dgm:t>
    </dgm:pt>
    <dgm:pt modelId="{E014BB78-F0D0-43F4-A576-A53342D3E9BE}" type="parTrans" cxnId="{DB06DBEB-0F4B-4CFE-B412-A7C70211699A}">
      <dgm:prSet/>
      <dgm:spPr/>
      <dgm:t>
        <a:bodyPr/>
        <a:lstStyle/>
        <a:p>
          <a:endParaRPr lang="en-US"/>
        </a:p>
      </dgm:t>
    </dgm:pt>
    <dgm:pt modelId="{9DD72103-E73F-47C0-9CAD-FC70ADF3D349}" type="sibTrans" cxnId="{DB06DBEB-0F4B-4CFE-B412-A7C70211699A}">
      <dgm:prSet/>
      <dgm:spPr/>
      <dgm:t>
        <a:bodyPr/>
        <a:lstStyle/>
        <a:p>
          <a:endParaRPr lang="en-US"/>
        </a:p>
      </dgm:t>
    </dgm:pt>
    <dgm:pt modelId="{DDFDF520-F6CC-4CFD-B17C-3CA28662F995}">
      <dgm:prSet/>
      <dgm:spPr/>
      <dgm:t>
        <a:bodyPr/>
        <a:lstStyle/>
        <a:p>
          <a:r>
            <a:rPr lang="en-US" dirty="0"/>
            <a:t>3.    Roofers</a:t>
          </a:r>
        </a:p>
      </dgm:t>
    </dgm:pt>
    <dgm:pt modelId="{F01E0D19-8E58-453C-AB28-FC5CA4F2C72C}" type="parTrans" cxnId="{9A82B923-1FE3-45F2-A6F6-2795C40F3F6E}">
      <dgm:prSet/>
      <dgm:spPr/>
      <dgm:t>
        <a:bodyPr/>
        <a:lstStyle/>
        <a:p>
          <a:endParaRPr lang="en-US"/>
        </a:p>
      </dgm:t>
    </dgm:pt>
    <dgm:pt modelId="{E2BA2EF4-8512-40B6-9BC7-789E34BC7146}" type="sibTrans" cxnId="{9A82B923-1FE3-45F2-A6F6-2795C40F3F6E}">
      <dgm:prSet/>
      <dgm:spPr/>
      <dgm:t>
        <a:bodyPr/>
        <a:lstStyle/>
        <a:p>
          <a:endParaRPr lang="en-US"/>
        </a:p>
      </dgm:t>
    </dgm:pt>
    <dgm:pt modelId="{2B21EC27-7A17-442A-8855-8DF311F96513}">
      <dgm:prSet/>
      <dgm:spPr/>
      <dgm:t>
        <a:bodyPr/>
        <a:lstStyle/>
        <a:p>
          <a:r>
            <a:rPr lang="en-US" dirty="0"/>
            <a:t>2.    Fishing Related Worker</a:t>
          </a:r>
        </a:p>
      </dgm:t>
    </dgm:pt>
    <dgm:pt modelId="{7CC4DB48-4AB5-48C4-AB95-D627DEC38D9D}" type="parTrans" cxnId="{F643DCA7-248F-4AB7-B699-7DC84CAF0BDB}">
      <dgm:prSet/>
      <dgm:spPr/>
      <dgm:t>
        <a:bodyPr/>
        <a:lstStyle/>
        <a:p>
          <a:endParaRPr lang="en-US"/>
        </a:p>
      </dgm:t>
    </dgm:pt>
    <dgm:pt modelId="{A4FE1171-70AD-44E8-B00A-7DD8788A9868}" type="sibTrans" cxnId="{F643DCA7-248F-4AB7-B699-7DC84CAF0BDB}">
      <dgm:prSet/>
      <dgm:spPr/>
      <dgm:t>
        <a:bodyPr/>
        <a:lstStyle/>
        <a:p>
          <a:endParaRPr lang="en-US"/>
        </a:p>
      </dgm:t>
    </dgm:pt>
    <dgm:pt modelId="{04C4F5A4-EAB6-4144-BE57-C5E86CFD0A56}">
      <dgm:prSet/>
      <dgm:spPr/>
      <dgm:t>
        <a:bodyPr/>
        <a:lstStyle/>
        <a:p>
          <a:r>
            <a:rPr lang="en-US" dirty="0"/>
            <a:t>1.    Logging Workers</a:t>
          </a:r>
        </a:p>
      </dgm:t>
    </dgm:pt>
    <dgm:pt modelId="{D3E15C2B-3566-4B69-8237-DB9221139B0A}" type="parTrans" cxnId="{FBE1719D-6DC0-4613-B3F1-D6916E5FD9A3}">
      <dgm:prSet/>
      <dgm:spPr/>
      <dgm:t>
        <a:bodyPr/>
        <a:lstStyle/>
        <a:p>
          <a:endParaRPr lang="en-US"/>
        </a:p>
      </dgm:t>
    </dgm:pt>
    <dgm:pt modelId="{D6921DBB-1E34-4CA4-A032-87F872569BFB}" type="sibTrans" cxnId="{FBE1719D-6DC0-4613-B3F1-D6916E5FD9A3}">
      <dgm:prSet/>
      <dgm:spPr/>
      <dgm:t>
        <a:bodyPr/>
        <a:lstStyle/>
        <a:p>
          <a:endParaRPr lang="en-US"/>
        </a:p>
      </dgm:t>
    </dgm:pt>
    <dgm:pt modelId="{A2519830-63DD-476A-AEB9-495693AB2EA0}" type="pres">
      <dgm:prSet presAssocID="{EE275839-0076-4C6F-A974-A1B9BE4D14B4}" presName="vert0" presStyleCnt="0">
        <dgm:presLayoutVars>
          <dgm:dir/>
          <dgm:animOne val="branch"/>
          <dgm:animLvl val="lvl"/>
        </dgm:presLayoutVars>
      </dgm:prSet>
      <dgm:spPr/>
    </dgm:pt>
    <dgm:pt modelId="{269ADFFA-F8BB-4B16-829A-10F729F8B834}" type="pres">
      <dgm:prSet presAssocID="{B05916A9-6E80-4AC4-8679-A87317A4BB99}" presName="thickLine" presStyleLbl="alignNode1" presStyleIdx="0" presStyleCnt="10"/>
      <dgm:spPr/>
    </dgm:pt>
    <dgm:pt modelId="{84F6E0DC-48E7-4B25-8E55-A84F4A20442D}" type="pres">
      <dgm:prSet presAssocID="{B05916A9-6E80-4AC4-8679-A87317A4BB99}" presName="horz1" presStyleCnt="0"/>
      <dgm:spPr/>
    </dgm:pt>
    <dgm:pt modelId="{C883854D-3227-4A50-9B55-0D05E0C6C96A}" type="pres">
      <dgm:prSet presAssocID="{B05916A9-6E80-4AC4-8679-A87317A4BB99}" presName="tx1" presStyleLbl="revTx" presStyleIdx="0" presStyleCnt="10"/>
      <dgm:spPr/>
    </dgm:pt>
    <dgm:pt modelId="{CE3BB77D-2F66-4B4A-9EF4-1318EEB7ABCF}" type="pres">
      <dgm:prSet presAssocID="{B05916A9-6E80-4AC4-8679-A87317A4BB99}" presName="vert1" presStyleCnt="0"/>
      <dgm:spPr/>
    </dgm:pt>
    <dgm:pt modelId="{B0C52E4D-D2E7-4FB8-B5A8-2B8BAA0B3769}" type="pres">
      <dgm:prSet presAssocID="{A5F53CF9-F2C2-4CEE-8115-B87522071058}" presName="thickLine" presStyleLbl="alignNode1" presStyleIdx="1" presStyleCnt="10"/>
      <dgm:spPr/>
    </dgm:pt>
    <dgm:pt modelId="{16D38F1A-D698-4D74-889B-43C4A4264169}" type="pres">
      <dgm:prSet presAssocID="{A5F53CF9-F2C2-4CEE-8115-B87522071058}" presName="horz1" presStyleCnt="0"/>
      <dgm:spPr/>
    </dgm:pt>
    <dgm:pt modelId="{A10D0C39-CAD8-4145-B50B-12B5D660B1B5}" type="pres">
      <dgm:prSet presAssocID="{A5F53CF9-F2C2-4CEE-8115-B87522071058}" presName="tx1" presStyleLbl="revTx" presStyleIdx="1" presStyleCnt="10"/>
      <dgm:spPr/>
    </dgm:pt>
    <dgm:pt modelId="{6D2E7B1E-4A34-4DF3-9C6B-0AE31A335A7E}" type="pres">
      <dgm:prSet presAssocID="{A5F53CF9-F2C2-4CEE-8115-B87522071058}" presName="vert1" presStyleCnt="0"/>
      <dgm:spPr/>
    </dgm:pt>
    <dgm:pt modelId="{A0D952F2-8AF9-46FC-ACED-31311CC0F089}" type="pres">
      <dgm:prSet presAssocID="{FAD8B94E-3AD4-4077-9A54-12E5646755F4}" presName="thickLine" presStyleLbl="alignNode1" presStyleIdx="2" presStyleCnt="10"/>
      <dgm:spPr/>
    </dgm:pt>
    <dgm:pt modelId="{49BDE151-6767-4FA6-8BB2-EF8965338B96}" type="pres">
      <dgm:prSet presAssocID="{FAD8B94E-3AD4-4077-9A54-12E5646755F4}" presName="horz1" presStyleCnt="0"/>
      <dgm:spPr/>
    </dgm:pt>
    <dgm:pt modelId="{D6B4E1A5-F9E2-4D8B-829C-31F67E1D9623}" type="pres">
      <dgm:prSet presAssocID="{FAD8B94E-3AD4-4077-9A54-12E5646755F4}" presName="tx1" presStyleLbl="revTx" presStyleIdx="2" presStyleCnt="10"/>
      <dgm:spPr/>
    </dgm:pt>
    <dgm:pt modelId="{F553A8FC-2412-4358-9E6D-90091E8FD04D}" type="pres">
      <dgm:prSet presAssocID="{FAD8B94E-3AD4-4077-9A54-12E5646755F4}" presName="vert1" presStyleCnt="0"/>
      <dgm:spPr/>
    </dgm:pt>
    <dgm:pt modelId="{16A340C3-311A-48C4-ABDB-159B435C614B}" type="pres">
      <dgm:prSet presAssocID="{3A92F032-0FFA-491C-9B1F-31B9ED8140B9}" presName="thickLine" presStyleLbl="alignNode1" presStyleIdx="3" presStyleCnt="10"/>
      <dgm:spPr/>
    </dgm:pt>
    <dgm:pt modelId="{AF7350C9-5A34-4FD0-A22C-9D1C046D6404}" type="pres">
      <dgm:prSet presAssocID="{3A92F032-0FFA-491C-9B1F-31B9ED8140B9}" presName="horz1" presStyleCnt="0"/>
      <dgm:spPr/>
    </dgm:pt>
    <dgm:pt modelId="{F9D0EF6C-0417-4760-9F0E-57AB31370FBF}" type="pres">
      <dgm:prSet presAssocID="{3A92F032-0FFA-491C-9B1F-31B9ED8140B9}" presName="tx1" presStyleLbl="revTx" presStyleIdx="3" presStyleCnt="10"/>
      <dgm:spPr/>
    </dgm:pt>
    <dgm:pt modelId="{D10786D5-67E5-4999-A59B-5070BD738E28}" type="pres">
      <dgm:prSet presAssocID="{3A92F032-0FFA-491C-9B1F-31B9ED8140B9}" presName="vert1" presStyleCnt="0"/>
      <dgm:spPr/>
    </dgm:pt>
    <dgm:pt modelId="{E2DD67BD-39BA-4937-9AB7-32DE71BBE7FE}" type="pres">
      <dgm:prSet presAssocID="{A118B6C0-CE59-4835-8B6F-E5F2FF690A5C}" presName="thickLine" presStyleLbl="alignNode1" presStyleIdx="4" presStyleCnt="10"/>
      <dgm:spPr/>
    </dgm:pt>
    <dgm:pt modelId="{F92A2DE6-E53F-4917-8702-B179D2B1F733}" type="pres">
      <dgm:prSet presAssocID="{A118B6C0-CE59-4835-8B6F-E5F2FF690A5C}" presName="horz1" presStyleCnt="0"/>
      <dgm:spPr/>
    </dgm:pt>
    <dgm:pt modelId="{CBB77E2D-FDB0-46C8-BC68-6BF9ED06183B}" type="pres">
      <dgm:prSet presAssocID="{A118B6C0-CE59-4835-8B6F-E5F2FF690A5C}" presName="tx1" presStyleLbl="revTx" presStyleIdx="4" presStyleCnt="10"/>
      <dgm:spPr/>
    </dgm:pt>
    <dgm:pt modelId="{49D5AE1C-B79A-42FC-B57E-DF0544B96CB5}" type="pres">
      <dgm:prSet presAssocID="{A118B6C0-CE59-4835-8B6F-E5F2FF690A5C}" presName="vert1" presStyleCnt="0"/>
      <dgm:spPr/>
    </dgm:pt>
    <dgm:pt modelId="{3A059BCA-F0EC-4613-B592-58EAF56101AB}" type="pres">
      <dgm:prSet presAssocID="{607F1793-AEE7-438D-9D33-01C778BDE4AF}" presName="thickLine" presStyleLbl="alignNode1" presStyleIdx="5" presStyleCnt="10"/>
      <dgm:spPr/>
    </dgm:pt>
    <dgm:pt modelId="{402BE0AA-7151-44F2-A8A3-7D276130FABB}" type="pres">
      <dgm:prSet presAssocID="{607F1793-AEE7-438D-9D33-01C778BDE4AF}" presName="horz1" presStyleCnt="0"/>
      <dgm:spPr/>
    </dgm:pt>
    <dgm:pt modelId="{A7203F1D-C988-4301-A289-0502A0968FD6}" type="pres">
      <dgm:prSet presAssocID="{607F1793-AEE7-438D-9D33-01C778BDE4AF}" presName="tx1" presStyleLbl="revTx" presStyleIdx="5" presStyleCnt="10"/>
      <dgm:spPr/>
    </dgm:pt>
    <dgm:pt modelId="{2D0C7B1F-EB87-401B-B3D1-68B200850A4B}" type="pres">
      <dgm:prSet presAssocID="{607F1793-AEE7-438D-9D33-01C778BDE4AF}" presName="vert1" presStyleCnt="0"/>
      <dgm:spPr/>
    </dgm:pt>
    <dgm:pt modelId="{89527FD2-2221-4F30-9C70-158543E51FFF}" type="pres">
      <dgm:prSet presAssocID="{C9EDFC5E-FA3A-4E0A-9E99-29975A4E92D2}" presName="thickLine" presStyleLbl="alignNode1" presStyleIdx="6" presStyleCnt="10"/>
      <dgm:spPr/>
    </dgm:pt>
    <dgm:pt modelId="{C82ECAB0-E404-48A6-BB38-1B015893BF01}" type="pres">
      <dgm:prSet presAssocID="{C9EDFC5E-FA3A-4E0A-9E99-29975A4E92D2}" presName="horz1" presStyleCnt="0"/>
      <dgm:spPr/>
    </dgm:pt>
    <dgm:pt modelId="{4C925CC0-BA94-4E51-BF9F-04EE3280BBEB}" type="pres">
      <dgm:prSet presAssocID="{C9EDFC5E-FA3A-4E0A-9E99-29975A4E92D2}" presName="tx1" presStyleLbl="revTx" presStyleIdx="6" presStyleCnt="10"/>
      <dgm:spPr/>
    </dgm:pt>
    <dgm:pt modelId="{DFD049B5-7FC9-4C43-8DD4-C23B72E26BCE}" type="pres">
      <dgm:prSet presAssocID="{C9EDFC5E-FA3A-4E0A-9E99-29975A4E92D2}" presName="vert1" presStyleCnt="0"/>
      <dgm:spPr/>
    </dgm:pt>
    <dgm:pt modelId="{63001274-1756-4072-BF60-0E2FBEC08F74}" type="pres">
      <dgm:prSet presAssocID="{DDFDF520-F6CC-4CFD-B17C-3CA28662F995}" presName="thickLine" presStyleLbl="alignNode1" presStyleIdx="7" presStyleCnt="10"/>
      <dgm:spPr/>
    </dgm:pt>
    <dgm:pt modelId="{773E0921-EB29-46D8-973B-648D18C0D44C}" type="pres">
      <dgm:prSet presAssocID="{DDFDF520-F6CC-4CFD-B17C-3CA28662F995}" presName="horz1" presStyleCnt="0"/>
      <dgm:spPr/>
    </dgm:pt>
    <dgm:pt modelId="{B804F117-947F-40B2-A629-C65897C4915E}" type="pres">
      <dgm:prSet presAssocID="{DDFDF520-F6CC-4CFD-B17C-3CA28662F995}" presName="tx1" presStyleLbl="revTx" presStyleIdx="7" presStyleCnt="10"/>
      <dgm:spPr/>
    </dgm:pt>
    <dgm:pt modelId="{B0A14314-87FF-48A6-82E8-4AB8D0F905C0}" type="pres">
      <dgm:prSet presAssocID="{DDFDF520-F6CC-4CFD-B17C-3CA28662F995}" presName="vert1" presStyleCnt="0"/>
      <dgm:spPr/>
    </dgm:pt>
    <dgm:pt modelId="{3F181B03-28DB-406C-B57F-D22E816D2B55}" type="pres">
      <dgm:prSet presAssocID="{2B21EC27-7A17-442A-8855-8DF311F96513}" presName="thickLine" presStyleLbl="alignNode1" presStyleIdx="8" presStyleCnt="10"/>
      <dgm:spPr/>
    </dgm:pt>
    <dgm:pt modelId="{1C268CA0-0EF0-4156-9627-2F56367D013A}" type="pres">
      <dgm:prSet presAssocID="{2B21EC27-7A17-442A-8855-8DF311F96513}" presName="horz1" presStyleCnt="0"/>
      <dgm:spPr/>
    </dgm:pt>
    <dgm:pt modelId="{DE9278DE-D65B-4D12-8B74-5F3438CDC123}" type="pres">
      <dgm:prSet presAssocID="{2B21EC27-7A17-442A-8855-8DF311F96513}" presName="tx1" presStyleLbl="revTx" presStyleIdx="8" presStyleCnt="10"/>
      <dgm:spPr/>
    </dgm:pt>
    <dgm:pt modelId="{9B812FC3-2C70-4704-8B1A-E7829AE4D8D1}" type="pres">
      <dgm:prSet presAssocID="{2B21EC27-7A17-442A-8855-8DF311F96513}" presName="vert1" presStyleCnt="0"/>
      <dgm:spPr/>
    </dgm:pt>
    <dgm:pt modelId="{463B0E27-C7E6-4BC7-94AA-7D47B62E3853}" type="pres">
      <dgm:prSet presAssocID="{04C4F5A4-EAB6-4144-BE57-C5E86CFD0A56}" presName="thickLine" presStyleLbl="alignNode1" presStyleIdx="9" presStyleCnt="10"/>
      <dgm:spPr/>
    </dgm:pt>
    <dgm:pt modelId="{C7E7FAFF-3F8B-4728-9AF7-C2E6655B06F8}" type="pres">
      <dgm:prSet presAssocID="{04C4F5A4-EAB6-4144-BE57-C5E86CFD0A56}" presName="horz1" presStyleCnt="0"/>
      <dgm:spPr/>
    </dgm:pt>
    <dgm:pt modelId="{38FDD893-B42E-4A89-B80F-D2301730171A}" type="pres">
      <dgm:prSet presAssocID="{04C4F5A4-EAB6-4144-BE57-C5E86CFD0A56}" presName="tx1" presStyleLbl="revTx" presStyleIdx="9" presStyleCnt="10"/>
      <dgm:spPr/>
    </dgm:pt>
    <dgm:pt modelId="{182C87FC-6B6F-4507-A56E-BC615F842C96}" type="pres">
      <dgm:prSet presAssocID="{04C4F5A4-EAB6-4144-BE57-C5E86CFD0A56}" presName="vert1" presStyleCnt="0"/>
      <dgm:spPr/>
    </dgm:pt>
  </dgm:ptLst>
  <dgm:cxnLst>
    <dgm:cxn modelId="{95E06700-8C3D-4E34-94E5-6968415CF2B3}" type="presOf" srcId="{B05916A9-6E80-4AC4-8679-A87317A4BB99}" destId="{C883854D-3227-4A50-9B55-0D05E0C6C96A}" srcOrd="0" destOrd="0" presId="urn:microsoft.com/office/officeart/2008/layout/LinedList"/>
    <dgm:cxn modelId="{658C6719-A72E-4E85-8468-873BF2A58153}" type="presOf" srcId="{C9EDFC5E-FA3A-4E0A-9E99-29975A4E92D2}" destId="{4C925CC0-BA94-4E51-BF9F-04EE3280BBEB}" srcOrd="0" destOrd="0" presId="urn:microsoft.com/office/officeart/2008/layout/LinedList"/>
    <dgm:cxn modelId="{173FAE22-A523-445A-A2D3-BB854BD4B6AB}" srcId="{EE275839-0076-4C6F-A974-A1B9BE4D14B4}" destId="{A118B6C0-CE59-4835-8B6F-E5F2FF690A5C}" srcOrd="4" destOrd="0" parTransId="{FC7960B6-A863-44D5-9A47-D2CEE33CD17F}" sibTransId="{D3034BC7-073E-4736-ABA7-97847CC98564}"/>
    <dgm:cxn modelId="{9A82B923-1FE3-45F2-A6F6-2795C40F3F6E}" srcId="{EE275839-0076-4C6F-A974-A1B9BE4D14B4}" destId="{DDFDF520-F6CC-4CFD-B17C-3CA28662F995}" srcOrd="7" destOrd="0" parTransId="{F01E0D19-8E58-453C-AB28-FC5CA4F2C72C}" sibTransId="{E2BA2EF4-8512-40B6-9BC7-789E34BC7146}"/>
    <dgm:cxn modelId="{7678E632-D9B0-49CD-94EB-D3522271F6EA}" type="presOf" srcId="{DDFDF520-F6CC-4CFD-B17C-3CA28662F995}" destId="{B804F117-947F-40B2-A629-C65897C4915E}" srcOrd="0" destOrd="0" presId="urn:microsoft.com/office/officeart/2008/layout/LinedList"/>
    <dgm:cxn modelId="{365C7436-BCB6-4644-BABE-C5D326C902EA}" type="presOf" srcId="{2B21EC27-7A17-442A-8855-8DF311F96513}" destId="{DE9278DE-D65B-4D12-8B74-5F3438CDC123}" srcOrd="0" destOrd="0" presId="urn:microsoft.com/office/officeart/2008/layout/LinedList"/>
    <dgm:cxn modelId="{903DA53A-0966-4153-97DE-FDE1A46CE073}" type="presOf" srcId="{A118B6C0-CE59-4835-8B6F-E5F2FF690A5C}" destId="{CBB77E2D-FDB0-46C8-BC68-6BF9ED06183B}" srcOrd="0" destOrd="0" presId="urn:microsoft.com/office/officeart/2008/layout/LinedList"/>
    <dgm:cxn modelId="{593DD240-AEF7-4302-963C-C49AC1984902}" type="presOf" srcId="{607F1793-AEE7-438D-9D33-01C778BDE4AF}" destId="{A7203F1D-C988-4301-A289-0502A0968FD6}" srcOrd="0" destOrd="0" presId="urn:microsoft.com/office/officeart/2008/layout/LinedList"/>
    <dgm:cxn modelId="{CFDE9C5D-44B4-4998-9916-7E64D1D76B93}" srcId="{EE275839-0076-4C6F-A974-A1B9BE4D14B4}" destId="{FAD8B94E-3AD4-4077-9A54-12E5646755F4}" srcOrd="2" destOrd="0" parTransId="{91543443-1550-406D-A26D-E61AC9425B63}" sibTransId="{9B91387E-68B5-405B-A7F4-B4862B824348}"/>
    <dgm:cxn modelId="{F85E3046-EF76-4B57-BD18-10E4D766E73C}" type="presOf" srcId="{A5F53CF9-F2C2-4CEE-8115-B87522071058}" destId="{A10D0C39-CAD8-4145-B50B-12B5D660B1B5}" srcOrd="0" destOrd="0" presId="urn:microsoft.com/office/officeart/2008/layout/LinedList"/>
    <dgm:cxn modelId="{27473046-AA13-4CE0-BA05-EB7872A5F712}" type="presOf" srcId="{3A92F032-0FFA-491C-9B1F-31B9ED8140B9}" destId="{F9D0EF6C-0417-4760-9F0E-57AB31370FBF}" srcOrd="0" destOrd="0" presId="urn:microsoft.com/office/officeart/2008/layout/LinedList"/>
    <dgm:cxn modelId="{9019F369-5695-4D34-A4A6-A7CC870288BF}" srcId="{EE275839-0076-4C6F-A974-A1B9BE4D14B4}" destId="{B05916A9-6E80-4AC4-8679-A87317A4BB99}" srcOrd="0" destOrd="0" parTransId="{ACE9134D-963E-4D0D-B81A-1FD33074AF46}" sibTransId="{50661449-4447-4520-BAD6-6D626E0B7741}"/>
    <dgm:cxn modelId="{5BAFB381-9E68-4882-8090-9D9E3460D23F}" srcId="{EE275839-0076-4C6F-A974-A1B9BE4D14B4}" destId="{A5F53CF9-F2C2-4CEE-8115-B87522071058}" srcOrd="1" destOrd="0" parTransId="{C1E1F96B-1F89-4690-8892-19EFCB0DD9FE}" sibTransId="{32000D94-DC51-44D6-8676-F21BBB60042B}"/>
    <dgm:cxn modelId="{21F2459D-0F17-4479-BA74-99416BA25B46}" type="presOf" srcId="{EE275839-0076-4C6F-A974-A1B9BE4D14B4}" destId="{A2519830-63DD-476A-AEB9-495693AB2EA0}" srcOrd="0" destOrd="0" presId="urn:microsoft.com/office/officeart/2008/layout/LinedList"/>
    <dgm:cxn modelId="{FBE1719D-6DC0-4613-B3F1-D6916E5FD9A3}" srcId="{EE275839-0076-4C6F-A974-A1B9BE4D14B4}" destId="{04C4F5A4-EAB6-4144-BE57-C5E86CFD0A56}" srcOrd="9" destOrd="0" parTransId="{D3E15C2B-3566-4B69-8237-DB9221139B0A}" sibTransId="{D6921DBB-1E34-4CA4-A032-87F872569BFB}"/>
    <dgm:cxn modelId="{102BA4A1-C301-4EB8-BDD9-7013406C4A34}" srcId="{EE275839-0076-4C6F-A974-A1B9BE4D14B4}" destId="{3A92F032-0FFA-491C-9B1F-31B9ED8140B9}" srcOrd="3" destOrd="0" parTransId="{4206DBD5-4B60-4B70-B164-38AA628DAFAB}" sibTransId="{65EBD930-AD6B-485E-8B18-DE75225FEFDC}"/>
    <dgm:cxn modelId="{F643DCA7-248F-4AB7-B699-7DC84CAF0BDB}" srcId="{EE275839-0076-4C6F-A974-A1B9BE4D14B4}" destId="{2B21EC27-7A17-442A-8855-8DF311F96513}" srcOrd="8" destOrd="0" parTransId="{7CC4DB48-4AB5-48C4-AB95-D627DEC38D9D}" sibTransId="{A4FE1171-70AD-44E8-B00A-7DD8788A9868}"/>
    <dgm:cxn modelId="{395BDAD3-6160-4440-9941-4D8F6BDE16C3}" type="presOf" srcId="{04C4F5A4-EAB6-4144-BE57-C5E86CFD0A56}" destId="{38FDD893-B42E-4A89-B80F-D2301730171A}" srcOrd="0" destOrd="0" presId="urn:microsoft.com/office/officeart/2008/layout/LinedList"/>
    <dgm:cxn modelId="{DB06DBEB-0F4B-4CFE-B412-A7C70211699A}" srcId="{EE275839-0076-4C6F-A974-A1B9BE4D14B4}" destId="{C9EDFC5E-FA3A-4E0A-9E99-29975A4E92D2}" srcOrd="6" destOrd="0" parTransId="{E014BB78-F0D0-43F4-A576-A53342D3E9BE}" sibTransId="{9DD72103-E73F-47C0-9CAD-FC70ADF3D349}"/>
    <dgm:cxn modelId="{8F36DBF9-F4B1-4EE2-BC4F-47F9C271AD50}" srcId="{EE275839-0076-4C6F-A974-A1B9BE4D14B4}" destId="{607F1793-AEE7-438D-9D33-01C778BDE4AF}" srcOrd="5" destOrd="0" parTransId="{FAC9FE2D-F286-44F0-9B7F-F808D1D67C9D}" sibTransId="{A26719BD-C19B-48F4-9392-6D1FD197A3B3}"/>
    <dgm:cxn modelId="{DEE6ABFA-FDFE-4075-9882-0219F56242B3}" type="presOf" srcId="{FAD8B94E-3AD4-4077-9A54-12E5646755F4}" destId="{D6B4E1A5-F9E2-4D8B-829C-31F67E1D9623}" srcOrd="0" destOrd="0" presId="urn:microsoft.com/office/officeart/2008/layout/LinedList"/>
    <dgm:cxn modelId="{3DDA44D1-B16F-417A-84A0-A22A6484A5EA}" type="presParOf" srcId="{A2519830-63DD-476A-AEB9-495693AB2EA0}" destId="{269ADFFA-F8BB-4B16-829A-10F729F8B834}" srcOrd="0" destOrd="0" presId="urn:microsoft.com/office/officeart/2008/layout/LinedList"/>
    <dgm:cxn modelId="{B51A4A53-8F43-424C-9448-2E372CF8C0E2}" type="presParOf" srcId="{A2519830-63DD-476A-AEB9-495693AB2EA0}" destId="{84F6E0DC-48E7-4B25-8E55-A84F4A20442D}" srcOrd="1" destOrd="0" presId="urn:microsoft.com/office/officeart/2008/layout/LinedList"/>
    <dgm:cxn modelId="{BDF2044D-4A2E-43FB-801A-CE5090BD1A7C}" type="presParOf" srcId="{84F6E0DC-48E7-4B25-8E55-A84F4A20442D}" destId="{C883854D-3227-4A50-9B55-0D05E0C6C96A}" srcOrd="0" destOrd="0" presId="urn:microsoft.com/office/officeart/2008/layout/LinedList"/>
    <dgm:cxn modelId="{4D803040-1BDA-4831-8FD2-66764FA7C6ED}" type="presParOf" srcId="{84F6E0DC-48E7-4B25-8E55-A84F4A20442D}" destId="{CE3BB77D-2F66-4B4A-9EF4-1318EEB7ABCF}" srcOrd="1" destOrd="0" presId="urn:microsoft.com/office/officeart/2008/layout/LinedList"/>
    <dgm:cxn modelId="{056B2222-3122-4D45-A1E6-879532D20A00}" type="presParOf" srcId="{A2519830-63DD-476A-AEB9-495693AB2EA0}" destId="{B0C52E4D-D2E7-4FB8-B5A8-2B8BAA0B3769}" srcOrd="2" destOrd="0" presId="urn:microsoft.com/office/officeart/2008/layout/LinedList"/>
    <dgm:cxn modelId="{271AC344-7049-48FD-8F21-D8C869811E1A}" type="presParOf" srcId="{A2519830-63DD-476A-AEB9-495693AB2EA0}" destId="{16D38F1A-D698-4D74-889B-43C4A4264169}" srcOrd="3" destOrd="0" presId="urn:microsoft.com/office/officeart/2008/layout/LinedList"/>
    <dgm:cxn modelId="{69104F22-9125-4A65-B92B-B64B642064DC}" type="presParOf" srcId="{16D38F1A-D698-4D74-889B-43C4A4264169}" destId="{A10D0C39-CAD8-4145-B50B-12B5D660B1B5}" srcOrd="0" destOrd="0" presId="urn:microsoft.com/office/officeart/2008/layout/LinedList"/>
    <dgm:cxn modelId="{E8DAD2E4-286F-46C0-B6A5-744467FB8B58}" type="presParOf" srcId="{16D38F1A-D698-4D74-889B-43C4A4264169}" destId="{6D2E7B1E-4A34-4DF3-9C6B-0AE31A335A7E}" srcOrd="1" destOrd="0" presId="urn:microsoft.com/office/officeart/2008/layout/LinedList"/>
    <dgm:cxn modelId="{EC3A5A48-8A00-40F3-92FC-9D496C3A9F45}" type="presParOf" srcId="{A2519830-63DD-476A-AEB9-495693AB2EA0}" destId="{A0D952F2-8AF9-46FC-ACED-31311CC0F089}" srcOrd="4" destOrd="0" presId="urn:microsoft.com/office/officeart/2008/layout/LinedList"/>
    <dgm:cxn modelId="{0D212A05-732C-4AFE-AA0A-C14693D0A147}" type="presParOf" srcId="{A2519830-63DD-476A-AEB9-495693AB2EA0}" destId="{49BDE151-6767-4FA6-8BB2-EF8965338B96}" srcOrd="5" destOrd="0" presId="urn:microsoft.com/office/officeart/2008/layout/LinedList"/>
    <dgm:cxn modelId="{283BC342-4739-4ECE-9624-BB9C76088753}" type="presParOf" srcId="{49BDE151-6767-4FA6-8BB2-EF8965338B96}" destId="{D6B4E1A5-F9E2-4D8B-829C-31F67E1D9623}" srcOrd="0" destOrd="0" presId="urn:microsoft.com/office/officeart/2008/layout/LinedList"/>
    <dgm:cxn modelId="{3A40084B-E6B5-4A21-840F-77B0D2A39F99}" type="presParOf" srcId="{49BDE151-6767-4FA6-8BB2-EF8965338B96}" destId="{F553A8FC-2412-4358-9E6D-90091E8FD04D}" srcOrd="1" destOrd="0" presId="urn:microsoft.com/office/officeart/2008/layout/LinedList"/>
    <dgm:cxn modelId="{169D75B4-CBC6-4927-B22A-8684758410F7}" type="presParOf" srcId="{A2519830-63DD-476A-AEB9-495693AB2EA0}" destId="{16A340C3-311A-48C4-ABDB-159B435C614B}" srcOrd="6" destOrd="0" presId="urn:microsoft.com/office/officeart/2008/layout/LinedList"/>
    <dgm:cxn modelId="{527CE5C6-5AD5-411E-BE2C-90DBA9BECFAB}" type="presParOf" srcId="{A2519830-63DD-476A-AEB9-495693AB2EA0}" destId="{AF7350C9-5A34-4FD0-A22C-9D1C046D6404}" srcOrd="7" destOrd="0" presId="urn:microsoft.com/office/officeart/2008/layout/LinedList"/>
    <dgm:cxn modelId="{73A43A38-C35F-44E8-A526-09EC4BA291C6}" type="presParOf" srcId="{AF7350C9-5A34-4FD0-A22C-9D1C046D6404}" destId="{F9D0EF6C-0417-4760-9F0E-57AB31370FBF}" srcOrd="0" destOrd="0" presId="urn:microsoft.com/office/officeart/2008/layout/LinedList"/>
    <dgm:cxn modelId="{B8E0B4A1-3B13-420A-A30B-2B3FDF1400EA}" type="presParOf" srcId="{AF7350C9-5A34-4FD0-A22C-9D1C046D6404}" destId="{D10786D5-67E5-4999-A59B-5070BD738E28}" srcOrd="1" destOrd="0" presId="urn:microsoft.com/office/officeart/2008/layout/LinedList"/>
    <dgm:cxn modelId="{08352481-6C55-4506-A88C-85EC983C3BB2}" type="presParOf" srcId="{A2519830-63DD-476A-AEB9-495693AB2EA0}" destId="{E2DD67BD-39BA-4937-9AB7-32DE71BBE7FE}" srcOrd="8" destOrd="0" presId="urn:microsoft.com/office/officeart/2008/layout/LinedList"/>
    <dgm:cxn modelId="{EB719761-66C7-4605-B7FA-F1AC3F060422}" type="presParOf" srcId="{A2519830-63DD-476A-AEB9-495693AB2EA0}" destId="{F92A2DE6-E53F-4917-8702-B179D2B1F733}" srcOrd="9" destOrd="0" presId="urn:microsoft.com/office/officeart/2008/layout/LinedList"/>
    <dgm:cxn modelId="{60AD75F9-788C-4B1F-B843-43A832D76B9F}" type="presParOf" srcId="{F92A2DE6-E53F-4917-8702-B179D2B1F733}" destId="{CBB77E2D-FDB0-46C8-BC68-6BF9ED06183B}" srcOrd="0" destOrd="0" presId="urn:microsoft.com/office/officeart/2008/layout/LinedList"/>
    <dgm:cxn modelId="{53724DA9-D12E-41B6-83FA-0ABF7CE5D251}" type="presParOf" srcId="{F92A2DE6-E53F-4917-8702-B179D2B1F733}" destId="{49D5AE1C-B79A-42FC-B57E-DF0544B96CB5}" srcOrd="1" destOrd="0" presId="urn:microsoft.com/office/officeart/2008/layout/LinedList"/>
    <dgm:cxn modelId="{3B8A2561-22EA-4506-A2F7-82B3D94BA4B8}" type="presParOf" srcId="{A2519830-63DD-476A-AEB9-495693AB2EA0}" destId="{3A059BCA-F0EC-4613-B592-58EAF56101AB}" srcOrd="10" destOrd="0" presId="urn:microsoft.com/office/officeart/2008/layout/LinedList"/>
    <dgm:cxn modelId="{C2A5A6F2-31BF-4DF9-A3DC-120C1BA301E5}" type="presParOf" srcId="{A2519830-63DD-476A-AEB9-495693AB2EA0}" destId="{402BE0AA-7151-44F2-A8A3-7D276130FABB}" srcOrd="11" destOrd="0" presId="urn:microsoft.com/office/officeart/2008/layout/LinedList"/>
    <dgm:cxn modelId="{9E1C661D-FD91-4C55-93D5-AC138CB9D7CF}" type="presParOf" srcId="{402BE0AA-7151-44F2-A8A3-7D276130FABB}" destId="{A7203F1D-C988-4301-A289-0502A0968FD6}" srcOrd="0" destOrd="0" presId="urn:microsoft.com/office/officeart/2008/layout/LinedList"/>
    <dgm:cxn modelId="{43C9B652-53CA-4BF3-A9DF-3DDB1CD12894}" type="presParOf" srcId="{402BE0AA-7151-44F2-A8A3-7D276130FABB}" destId="{2D0C7B1F-EB87-401B-B3D1-68B200850A4B}" srcOrd="1" destOrd="0" presId="urn:microsoft.com/office/officeart/2008/layout/LinedList"/>
    <dgm:cxn modelId="{70297D40-C14B-407E-9478-5B93649E6451}" type="presParOf" srcId="{A2519830-63DD-476A-AEB9-495693AB2EA0}" destId="{89527FD2-2221-4F30-9C70-158543E51FFF}" srcOrd="12" destOrd="0" presId="urn:microsoft.com/office/officeart/2008/layout/LinedList"/>
    <dgm:cxn modelId="{4F8054CB-568C-43CC-B125-F94C7232EEE9}" type="presParOf" srcId="{A2519830-63DD-476A-AEB9-495693AB2EA0}" destId="{C82ECAB0-E404-48A6-BB38-1B015893BF01}" srcOrd="13" destOrd="0" presId="urn:microsoft.com/office/officeart/2008/layout/LinedList"/>
    <dgm:cxn modelId="{86602C4E-8E92-423D-AA04-BCFBDE0EF868}" type="presParOf" srcId="{C82ECAB0-E404-48A6-BB38-1B015893BF01}" destId="{4C925CC0-BA94-4E51-BF9F-04EE3280BBEB}" srcOrd="0" destOrd="0" presId="urn:microsoft.com/office/officeart/2008/layout/LinedList"/>
    <dgm:cxn modelId="{3D38035D-4BB6-4591-88A0-CC6D4A07C953}" type="presParOf" srcId="{C82ECAB0-E404-48A6-BB38-1B015893BF01}" destId="{DFD049B5-7FC9-4C43-8DD4-C23B72E26BCE}" srcOrd="1" destOrd="0" presId="urn:microsoft.com/office/officeart/2008/layout/LinedList"/>
    <dgm:cxn modelId="{DF310740-B140-44B7-A75F-63F642BB264E}" type="presParOf" srcId="{A2519830-63DD-476A-AEB9-495693AB2EA0}" destId="{63001274-1756-4072-BF60-0E2FBEC08F74}" srcOrd="14" destOrd="0" presId="urn:microsoft.com/office/officeart/2008/layout/LinedList"/>
    <dgm:cxn modelId="{CBE9336A-69D8-42D4-90D5-DC26A3795B7C}" type="presParOf" srcId="{A2519830-63DD-476A-AEB9-495693AB2EA0}" destId="{773E0921-EB29-46D8-973B-648D18C0D44C}" srcOrd="15" destOrd="0" presId="urn:microsoft.com/office/officeart/2008/layout/LinedList"/>
    <dgm:cxn modelId="{39DD0F16-C540-46DE-A3F9-024CBBF6EB39}" type="presParOf" srcId="{773E0921-EB29-46D8-973B-648D18C0D44C}" destId="{B804F117-947F-40B2-A629-C65897C4915E}" srcOrd="0" destOrd="0" presId="urn:microsoft.com/office/officeart/2008/layout/LinedList"/>
    <dgm:cxn modelId="{1D5033D9-4136-46BE-A64C-B39F3DE5AB8D}" type="presParOf" srcId="{773E0921-EB29-46D8-973B-648D18C0D44C}" destId="{B0A14314-87FF-48A6-82E8-4AB8D0F905C0}" srcOrd="1" destOrd="0" presId="urn:microsoft.com/office/officeart/2008/layout/LinedList"/>
    <dgm:cxn modelId="{807B7EAB-1035-4EDA-BD43-A5542B99ADB6}" type="presParOf" srcId="{A2519830-63DD-476A-AEB9-495693AB2EA0}" destId="{3F181B03-28DB-406C-B57F-D22E816D2B55}" srcOrd="16" destOrd="0" presId="urn:microsoft.com/office/officeart/2008/layout/LinedList"/>
    <dgm:cxn modelId="{0FAAFBC8-2A32-4D8E-A677-65929107743A}" type="presParOf" srcId="{A2519830-63DD-476A-AEB9-495693AB2EA0}" destId="{1C268CA0-0EF0-4156-9627-2F56367D013A}" srcOrd="17" destOrd="0" presId="urn:microsoft.com/office/officeart/2008/layout/LinedList"/>
    <dgm:cxn modelId="{EE0821EA-A1A5-4C05-BA8C-5FA7EE1685F0}" type="presParOf" srcId="{1C268CA0-0EF0-4156-9627-2F56367D013A}" destId="{DE9278DE-D65B-4D12-8B74-5F3438CDC123}" srcOrd="0" destOrd="0" presId="urn:microsoft.com/office/officeart/2008/layout/LinedList"/>
    <dgm:cxn modelId="{2EA404FC-9527-4036-86E3-55924C3D0DF6}" type="presParOf" srcId="{1C268CA0-0EF0-4156-9627-2F56367D013A}" destId="{9B812FC3-2C70-4704-8B1A-E7829AE4D8D1}" srcOrd="1" destOrd="0" presId="urn:microsoft.com/office/officeart/2008/layout/LinedList"/>
    <dgm:cxn modelId="{84F54085-630D-4AED-AA03-667996D07E8D}" type="presParOf" srcId="{A2519830-63DD-476A-AEB9-495693AB2EA0}" destId="{463B0E27-C7E6-4BC7-94AA-7D47B62E3853}" srcOrd="18" destOrd="0" presId="urn:microsoft.com/office/officeart/2008/layout/LinedList"/>
    <dgm:cxn modelId="{F984A2EB-05D3-41C5-89E9-C10DF608F56C}" type="presParOf" srcId="{A2519830-63DD-476A-AEB9-495693AB2EA0}" destId="{C7E7FAFF-3F8B-4728-9AF7-C2E6655B06F8}" srcOrd="19" destOrd="0" presId="urn:microsoft.com/office/officeart/2008/layout/LinedList"/>
    <dgm:cxn modelId="{BB3CF9BF-3F52-45AD-AE01-9BF3ED5B6CE7}" type="presParOf" srcId="{C7E7FAFF-3F8B-4728-9AF7-C2E6655B06F8}" destId="{38FDD893-B42E-4A89-B80F-D2301730171A}" srcOrd="0" destOrd="0" presId="urn:microsoft.com/office/officeart/2008/layout/LinedList"/>
    <dgm:cxn modelId="{875FD85C-C4DB-45C1-B899-82C3651143F3}" type="presParOf" srcId="{C7E7FAFF-3F8B-4728-9AF7-C2E6655B06F8}" destId="{182C87FC-6B6F-4507-A56E-BC615F842C96}"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CDF3941-A0D1-477F-9941-58B5F404CC54}"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6C445EA5-E6AF-4411-8DA4-E5170D626346}">
      <dgm:prSet/>
      <dgm:spPr/>
      <dgm:t>
        <a:bodyPr/>
        <a:lstStyle/>
        <a:p>
          <a:r>
            <a:rPr lang="en-US" b="0" dirty="0"/>
            <a:t>Mission: Protecting, maintaining, and improving the health of all Minnesotans</a:t>
          </a:r>
          <a:endParaRPr lang="en-US" dirty="0"/>
        </a:p>
      </dgm:t>
    </dgm:pt>
    <dgm:pt modelId="{F33C8848-4620-4CE0-BD0C-591566EB61A8}" type="parTrans" cxnId="{8B198F4E-3424-4C2E-BF64-EB9E60C76C9C}">
      <dgm:prSet/>
      <dgm:spPr/>
      <dgm:t>
        <a:bodyPr/>
        <a:lstStyle/>
        <a:p>
          <a:endParaRPr lang="en-US"/>
        </a:p>
      </dgm:t>
    </dgm:pt>
    <dgm:pt modelId="{C52016DC-179A-4DC7-BE78-8AD282714CBD}" type="sibTrans" cxnId="{8B198F4E-3424-4C2E-BF64-EB9E60C76C9C}">
      <dgm:prSet/>
      <dgm:spPr/>
      <dgm:t>
        <a:bodyPr/>
        <a:lstStyle/>
        <a:p>
          <a:endParaRPr lang="en-US"/>
        </a:p>
      </dgm:t>
    </dgm:pt>
    <dgm:pt modelId="{FED3B28F-2B86-4567-98CC-80F1AE45C2F6}">
      <dgm:prSet/>
      <dgm:spPr/>
      <dgm:t>
        <a:bodyPr/>
        <a:lstStyle/>
        <a:p>
          <a:r>
            <a:rPr lang="en-US" b="0"/>
            <a:t>Conduct surveys (inspections) of all nursing homes annually</a:t>
          </a:r>
          <a:endParaRPr lang="en-US"/>
        </a:p>
      </dgm:t>
    </dgm:pt>
    <dgm:pt modelId="{2B04F4DA-6899-428A-88D0-0AC25FE59803}" type="parTrans" cxnId="{2DB7B476-5A71-47DA-974E-FD492F49B2FD}">
      <dgm:prSet/>
      <dgm:spPr/>
      <dgm:t>
        <a:bodyPr/>
        <a:lstStyle/>
        <a:p>
          <a:endParaRPr lang="en-US"/>
        </a:p>
      </dgm:t>
    </dgm:pt>
    <dgm:pt modelId="{AA350CEA-46D1-4E44-9749-241B1BE303C9}" type="sibTrans" cxnId="{2DB7B476-5A71-47DA-974E-FD492F49B2FD}">
      <dgm:prSet/>
      <dgm:spPr/>
      <dgm:t>
        <a:bodyPr/>
        <a:lstStyle/>
        <a:p>
          <a:endParaRPr lang="en-US"/>
        </a:p>
      </dgm:t>
    </dgm:pt>
    <dgm:pt modelId="{D6E5EE5A-D2A6-4377-8419-1F8AE85E4FE3}">
      <dgm:prSet/>
      <dgm:spPr/>
      <dgm:t>
        <a:bodyPr/>
        <a:lstStyle/>
        <a:p>
          <a:r>
            <a:rPr lang="en-US" b="0"/>
            <a:t>Conduct surveys of assisted living homes every other year</a:t>
          </a:r>
          <a:endParaRPr lang="en-US"/>
        </a:p>
      </dgm:t>
    </dgm:pt>
    <dgm:pt modelId="{BCEE33C5-8C46-44E3-81E3-509F2DE32206}" type="parTrans" cxnId="{D1B489B5-0E90-4834-BE2B-48715E9B0089}">
      <dgm:prSet/>
      <dgm:spPr/>
      <dgm:t>
        <a:bodyPr/>
        <a:lstStyle/>
        <a:p>
          <a:endParaRPr lang="en-US"/>
        </a:p>
      </dgm:t>
    </dgm:pt>
    <dgm:pt modelId="{D4284363-FA6D-4BC6-A3BA-1627DBC3E712}" type="sibTrans" cxnId="{D1B489B5-0E90-4834-BE2B-48715E9B0089}">
      <dgm:prSet/>
      <dgm:spPr/>
      <dgm:t>
        <a:bodyPr/>
        <a:lstStyle/>
        <a:p>
          <a:endParaRPr lang="en-US"/>
        </a:p>
      </dgm:t>
    </dgm:pt>
    <dgm:pt modelId="{A984F2E9-A621-4052-AFF5-04FCE2E9DA5E}">
      <dgm:prSet/>
      <dgm:spPr/>
      <dgm:t>
        <a:bodyPr/>
        <a:lstStyle/>
        <a:p>
          <a:r>
            <a:rPr lang="en-US" b="0" dirty="0"/>
            <a:t>Many aspects of quality and safety of care are evaluated during surveys</a:t>
          </a:r>
          <a:endParaRPr lang="en-US" dirty="0"/>
        </a:p>
      </dgm:t>
    </dgm:pt>
    <dgm:pt modelId="{E59522D9-38F4-4FF7-B8B2-E1B929EAD18D}" type="parTrans" cxnId="{0BB3FFD3-9420-4F41-9AEB-C827157C0E8C}">
      <dgm:prSet/>
      <dgm:spPr/>
      <dgm:t>
        <a:bodyPr/>
        <a:lstStyle/>
        <a:p>
          <a:endParaRPr lang="en-US"/>
        </a:p>
      </dgm:t>
    </dgm:pt>
    <dgm:pt modelId="{3732D16B-1C08-4C15-A2C6-0CA419649FF4}" type="sibTrans" cxnId="{0BB3FFD3-9420-4F41-9AEB-C827157C0E8C}">
      <dgm:prSet/>
      <dgm:spPr/>
      <dgm:t>
        <a:bodyPr/>
        <a:lstStyle/>
        <a:p>
          <a:endParaRPr lang="en-US"/>
        </a:p>
      </dgm:t>
    </dgm:pt>
    <dgm:pt modelId="{F6A6ADF4-0177-4B0D-A7FD-4DC78C55F573}">
      <dgm:prSet/>
      <dgm:spPr/>
      <dgm:t>
        <a:bodyPr/>
        <a:lstStyle/>
        <a:p>
          <a:r>
            <a:rPr lang="en-US" b="0" dirty="0"/>
            <a:t>Enforces compliance with state and federal regulations </a:t>
          </a:r>
          <a:endParaRPr lang="en-US" dirty="0"/>
        </a:p>
      </dgm:t>
    </dgm:pt>
    <dgm:pt modelId="{ED7BE140-BC89-49E4-9C58-FDB1D48CCCCD}" type="parTrans" cxnId="{2ABA5321-815F-40FC-9B42-C17EEDA9A150}">
      <dgm:prSet/>
      <dgm:spPr/>
      <dgm:t>
        <a:bodyPr/>
        <a:lstStyle/>
        <a:p>
          <a:endParaRPr lang="en-US"/>
        </a:p>
      </dgm:t>
    </dgm:pt>
    <dgm:pt modelId="{DA509A5B-1446-4FA6-B418-44128F8B2D5C}" type="sibTrans" cxnId="{2ABA5321-815F-40FC-9B42-C17EEDA9A150}">
      <dgm:prSet/>
      <dgm:spPr/>
      <dgm:t>
        <a:bodyPr/>
        <a:lstStyle/>
        <a:p>
          <a:endParaRPr lang="en-US"/>
        </a:p>
      </dgm:t>
    </dgm:pt>
    <dgm:pt modelId="{B999DEFA-A318-497D-B491-B9FD7147480A}" type="pres">
      <dgm:prSet presAssocID="{2CDF3941-A0D1-477F-9941-58B5F404CC54}" presName="root" presStyleCnt="0">
        <dgm:presLayoutVars>
          <dgm:dir/>
          <dgm:resizeHandles val="exact"/>
        </dgm:presLayoutVars>
      </dgm:prSet>
      <dgm:spPr/>
    </dgm:pt>
    <dgm:pt modelId="{66FB208E-E2D6-43A8-8233-578F78525FF4}" type="pres">
      <dgm:prSet presAssocID="{6C445EA5-E6AF-4411-8DA4-E5170D626346}" presName="compNode" presStyleCnt="0"/>
      <dgm:spPr/>
    </dgm:pt>
    <dgm:pt modelId="{960CF3F8-8A0E-4E3B-8537-651AB82FBB92}" type="pres">
      <dgm:prSet presAssocID="{6C445EA5-E6AF-4411-8DA4-E5170D626346}" presName="bgRect" presStyleLbl="bgShp" presStyleIdx="0" presStyleCnt="5"/>
      <dgm:spPr>
        <a:solidFill>
          <a:schemeClr val="accent4">
            <a:lumMod val="20000"/>
            <a:lumOff val="80000"/>
          </a:schemeClr>
        </a:solidFill>
      </dgm:spPr>
    </dgm:pt>
    <dgm:pt modelId="{22AE4E7A-D77F-4B25-B4D6-95911E01C28C}" type="pres">
      <dgm:prSet presAssocID="{6C445EA5-E6AF-4411-8DA4-E5170D626346}"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First Aid Kit"/>
        </a:ext>
      </dgm:extLst>
    </dgm:pt>
    <dgm:pt modelId="{5860ECD6-5EDE-432C-A2CB-A29860BA887C}" type="pres">
      <dgm:prSet presAssocID="{6C445EA5-E6AF-4411-8DA4-E5170D626346}" presName="spaceRect" presStyleCnt="0"/>
      <dgm:spPr/>
    </dgm:pt>
    <dgm:pt modelId="{EF9137AC-3A9C-4237-8298-9E2F1BBBA60A}" type="pres">
      <dgm:prSet presAssocID="{6C445EA5-E6AF-4411-8DA4-E5170D626346}" presName="parTx" presStyleLbl="revTx" presStyleIdx="0" presStyleCnt="5">
        <dgm:presLayoutVars>
          <dgm:chMax val="0"/>
          <dgm:chPref val="0"/>
        </dgm:presLayoutVars>
      </dgm:prSet>
      <dgm:spPr/>
    </dgm:pt>
    <dgm:pt modelId="{3EBFA58D-A677-4FC4-A13B-8FB5DD6F7489}" type="pres">
      <dgm:prSet presAssocID="{C52016DC-179A-4DC7-BE78-8AD282714CBD}" presName="sibTrans" presStyleCnt="0"/>
      <dgm:spPr/>
    </dgm:pt>
    <dgm:pt modelId="{B876B72A-6EA2-4AD7-A7FA-D8AF674E28D5}" type="pres">
      <dgm:prSet presAssocID="{FED3B28F-2B86-4567-98CC-80F1AE45C2F6}" presName="compNode" presStyleCnt="0"/>
      <dgm:spPr/>
    </dgm:pt>
    <dgm:pt modelId="{FBF3F6D3-E20D-4DB1-9140-8297F7A1102E}" type="pres">
      <dgm:prSet presAssocID="{FED3B28F-2B86-4567-98CC-80F1AE45C2F6}" presName="bgRect" presStyleLbl="bgShp" presStyleIdx="1" presStyleCnt="5"/>
      <dgm:spPr>
        <a:solidFill>
          <a:schemeClr val="accent4">
            <a:lumMod val="20000"/>
            <a:lumOff val="80000"/>
          </a:schemeClr>
        </a:solidFill>
      </dgm:spPr>
    </dgm:pt>
    <dgm:pt modelId="{0EF2D827-59B0-4E99-BC42-6711934954FF}" type="pres">
      <dgm:prSet presAssocID="{FED3B28F-2B86-4567-98CC-80F1AE45C2F6}"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uburban scene"/>
        </a:ext>
      </dgm:extLst>
    </dgm:pt>
    <dgm:pt modelId="{71A7AEDE-365C-4C0D-9592-47CB26AC356D}" type="pres">
      <dgm:prSet presAssocID="{FED3B28F-2B86-4567-98CC-80F1AE45C2F6}" presName="spaceRect" presStyleCnt="0"/>
      <dgm:spPr/>
    </dgm:pt>
    <dgm:pt modelId="{2F31DAA9-D1E1-4204-B99E-214AB31F8162}" type="pres">
      <dgm:prSet presAssocID="{FED3B28F-2B86-4567-98CC-80F1AE45C2F6}" presName="parTx" presStyleLbl="revTx" presStyleIdx="1" presStyleCnt="5">
        <dgm:presLayoutVars>
          <dgm:chMax val="0"/>
          <dgm:chPref val="0"/>
        </dgm:presLayoutVars>
      </dgm:prSet>
      <dgm:spPr/>
    </dgm:pt>
    <dgm:pt modelId="{F0885BC8-DE34-404F-BE1B-0EAA91C41E6A}" type="pres">
      <dgm:prSet presAssocID="{AA350CEA-46D1-4E44-9749-241B1BE303C9}" presName="sibTrans" presStyleCnt="0"/>
      <dgm:spPr/>
    </dgm:pt>
    <dgm:pt modelId="{1AC69E69-3FB4-4C36-8175-EB1419B652B7}" type="pres">
      <dgm:prSet presAssocID="{D6E5EE5A-D2A6-4377-8419-1F8AE85E4FE3}" presName="compNode" presStyleCnt="0"/>
      <dgm:spPr/>
    </dgm:pt>
    <dgm:pt modelId="{56615BBC-3B66-4F5E-90C6-BCA3620D4E01}" type="pres">
      <dgm:prSet presAssocID="{D6E5EE5A-D2A6-4377-8419-1F8AE85E4FE3}" presName="bgRect" presStyleLbl="bgShp" presStyleIdx="2" presStyleCnt="5"/>
      <dgm:spPr>
        <a:solidFill>
          <a:schemeClr val="accent4">
            <a:lumMod val="20000"/>
            <a:lumOff val="80000"/>
          </a:schemeClr>
        </a:solidFill>
      </dgm:spPr>
    </dgm:pt>
    <dgm:pt modelId="{73A95295-E1E4-43EC-A11F-0E1041A98310}" type="pres">
      <dgm:prSet presAssocID="{D6E5EE5A-D2A6-4377-8419-1F8AE85E4FE3}"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ouse"/>
        </a:ext>
      </dgm:extLst>
    </dgm:pt>
    <dgm:pt modelId="{EF8C7CB0-F043-46E7-8CF8-CB7CA2D06F88}" type="pres">
      <dgm:prSet presAssocID="{D6E5EE5A-D2A6-4377-8419-1F8AE85E4FE3}" presName="spaceRect" presStyleCnt="0"/>
      <dgm:spPr/>
    </dgm:pt>
    <dgm:pt modelId="{3729F481-AE86-4379-8A84-B3FA475E339D}" type="pres">
      <dgm:prSet presAssocID="{D6E5EE5A-D2A6-4377-8419-1F8AE85E4FE3}" presName="parTx" presStyleLbl="revTx" presStyleIdx="2" presStyleCnt="5">
        <dgm:presLayoutVars>
          <dgm:chMax val="0"/>
          <dgm:chPref val="0"/>
        </dgm:presLayoutVars>
      </dgm:prSet>
      <dgm:spPr/>
    </dgm:pt>
    <dgm:pt modelId="{92CA2D71-77A5-4A24-8AC5-77D626A7CD1B}" type="pres">
      <dgm:prSet presAssocID="{D4284363-FA6D-4BC6-A3BA-1627DBC3E712}" presName="sibTrans" presStyleCnt="0"/>
      <dgm:spPr/>
    </dgm:pt>
    <dgm:pt modelId="{E0263960-2121-4289-9419-D7FBCDD11549}" type="pres">
      <dgm:prSet presAssocID="{A984F2E9-A621-4052-AFF5-04FCE2E9DA5E}" presName="compNode" presStyleCnt="0"/>
      <dgm:spPr/>
    </dgm:pt>
    <dgm:pt modelId="{6EA19598-7DCA-4271-8CA1-E709ED7D5367}" type="pres">
      <dgm:prSet presAssocID="{A984F2E9-A621-4052-AFF5-04FCE2E9DA5E}" presName="bgRect" presStyleLbl="bgShp" presStyleIdx="3" presStyleCnt="5"/>
      <dgm:spPr>
        <a:solidFill>
          <a:schemeClr val="accent4">
            <a:lumMod val="20000"/>
            <a:lumOff val="80000"/>
          </a:schemeClr>
        </a:solidFill>
      </dgm:spPr>
    </dgm:pt>
    <dgm:pt modelId="{A2C7A47A-F351-4C88-BDE6-E7AEB649C63B}" type="pres">
      <dgm:prSet presAssocID="{A984F2E9-A621-4052-AFF5-04FCE2E9DA5E}"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edical"/>
        </a:ext>
      </dgm:extLst>
    </dgm:pt>
    <dgm:pt modelId="{94C662EB-06E9-4FF6-9D3F-902B88464474}" type="pres">
      <dgm:prSet presAssocID="{A984F2E9-A621-4052-AFF5-04FCE2E9DA5E}" presName="spaceRect" presStyleCnt="0"/>
      <dgm:spPr/>
    </dgm:pt>
    <dgm:pt modelId="{26D12073-E1C3-4C4E-B9AA-4A3C3B9BA470}" type="pres">
      <dgm:prSet presAssocID="{A984F2E9-A621-4052-AFF5-04FCE2E9DA5E}" presName="parTx" presStyleLbl="revTx" presStyleIdx="3" presStyleCnt="5">
        <dgm:presLayoutVars>
          <dgm:chMax val="0"/>
          <dgm:chPref val="0"/>
        </dgm:presLayoutVars>
      </dgm:prSet>
      <dgm:spPr/>
    </dgm:pt>
    <dgm:pt modelId="{B22D8AEF-48AE-4019-8DBC-60D58649C633}" type="pres">
      <dgm:prSet presAssocID="{3732D16B-1C08-4C15-A2C6-0CA419649FF4}" presName="sibTrans" presStyleCnt="0"/>
      <dgm:spPr/>
    </dgm:pt>
    <dgm:pt modelId="{C9EEA45D-FBCA-4987-ADD2-26FC61B70DBB}" type="pres">
      <dgm:prSet presAssocID="{F6A6ADF4-0177-4B0D-A7FD-4DC78C55F573}" presName="compNode" presStyleCnt="0"/>
      <dgm:spPr/>
    </dgm:pt>
    <dgm:pt modelId="{51ECA671-E121-47AD-9603-B99D2936261F}" type="pres">
      <dgm:prSet presAssocID="{F6A6ADF4-0177-4B0D-A7FD-4DC78C55F573}" presName="bgRect" presStyleLbl="bgShp" presStyleIdx="4" presStyleCnt="5"/>
      <dgm:spPr>
        <a:solidFill>
          <a:schemeClr val="accent4">
            <a:lumMod val="20000"/>
            <a:lumOff val="80000"/>
          </a:schemeClr>
        </a:solidFill>
      </dgm:spPr>
    </dgm:pt>
    <dgm:pt modelId="{4996E63D-AD6D-4502-A794-3424240B6E85}" type="pres">
      <dgm:prSet presAssocID="{F6A6ADF4-0177-4B0D-A7FD-4DC78C55F573}"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Gavel"/>
        </a:ext>
      </dgm:extLst>
    </dgm:pt>
    <dgm:pt modelId="{567630A7-4B19-47E9-8741-6A5A3DA2E12A}" type="pres">
      <dgm:prSet presAssocID="{F6A6ADF4-0177-4B0D-A7FD-4DC78C55F573}" presName="spaceRect" presStyleCnt="0"/>
      <dgm:spPr/>
    </dgm:pt>
    <dgm:pt modelId="{3FCFFA66-FAD4-43FF-BC83-7A97B3D42DF0}" type="pres">
      <dgm:prSet presAssocID="{F6A6ADF4-0177-4B0D-A7FD-4DC78C55F573}" presName="parTx" presStyleLbl="revTx" presStyleIdx="4" presStyleCnt="5">
        <dgm:presLayoutVars>
          <dgm:chMax val="0"/>
          <dgm:chPref val="0"/>
        </dgm:presLayoutVars>
      </dgm:prSet>
      <dgm:spPr/>
    </dgm:pt>
  </dgm:ptLst>
  <dgm:cxnLst>
    <dgm:cxn modelId="{ABDC5A09-6A15-45FE-96D3-56F575E6C4FD}" type="presOf" srcId="{A984F2E9-A621-4052-AFF5-04FCE2E9DA5E}" destId="{26D12073-E1C3-4C4E-B9AA-4A3C3B9BA470}" srcOrd="0" destOrd="0" presId="urn:microsoft.com/office/officeart/2018/2/layout/IconVerticalSolidList"/>
    <dgm:cxn modelId="{2ABA5321-815F-40FC-9B42-C17EEDA9A150}" srcId="{2CDF3941-A0D1-477F-9941-58B5F404CC54}" destId="{F6A6ADF4-0177-4B0D-A7FD-4DC78C55F573}" srcOrd="4" destOrd="0" parTransId="{ED7BE140-BC89-49E4-9C58-FDB1D48CCCCD}" sibTransId="{DA509A5B-1446-4FA6-B418-44128F8B2D5C}"/>
    <dgm:cxn modelId="{C4148A45-5FA8-4550-AC85-B3C7E3E42AFC}" type="presOf" srcId="{2CDF3941-A0D1-477F-9941-58B5F404CC54}" destId="{B999DEFA-A318-497D-B491-B9FD7147480A}" srcOrd="0" destOrd="0" presId="urn:microsoft.com/office/officeart/2018/2/layout/IconVerticalSolidList"/>
    <dgm:cxn modelId="{8B198F4E-3424-4C2E-BF64-EB9E60C76C9C}" srcId="{2CDF3941-A0D1-477F-9941-58B5F404CC54}" destId="{6C445EA5-E6AF-4411-8DA4-E5170D626346}" srcOrd="0" destOrd="0" parTransId="{F33C8848-4620-4CE0-BD0C-591566EB61A8}" sibTransId="{C52016DC-179A-4DC7-BE78-8AD282714CBD}"/>
    <dgm:cxn modelId="{DE29A872-E37A-4092-9EC5-859B3CF5D5EE}" type="presOf" srcId="{F6A6ADF4-0177-4B0D-A7FD-4DC78C55F573}" destId="{3FCFFA66-FAD4-43FF-BC83-7A97B3D42DF0}" srcOrd="0" destOrd="0" presId="urn:microsoft.com/office/officeart/2018/2/layout/IconVerticalSolidList"/>
    <dgm:cxn modelId="{2DB7B476-5A71-47DA-974E-FD492F49B2FD}" srcId="{2CDF3941-A0D1-477F-9941-58B5F404CC54}" destId="{FED3B28F-2B86-4567-98CC-80F1AE45C2F6}" srcOrd="1" destOrd="0" parTransId="{2B04F4DA-6899-428A-88D0-0AC25FE59803}" sibTransId="{AA350CEA-46D1-4E44-9749-241B1BE303C9}"/>
    <dgm:cxn modelId="{EB5D849A-DA72-4EF7-A8FA-2EE07AF80EBD}" type="presOf" srcId="{D6E5EE5A-D2A6-4377-8419-1F8AE85E4FE3}" destId="{3729F481-AE86-4379-8A84-B3FA475E339D}" srcOrd="0" destOrd="0" presId="urn:microsoft.com/office/officeart/2018/2/layout/IconVerticalSolidList"/>
    <dgm:cxn modelId="{D1B489B5-0E90-4834-BE2B-48715E9B0089}" srcId="{2CDF3941-A0D1-477F-9941-58B5F404CC54}" destId="{D6E5EE5A-D2A6-4377-8419-1F8AE85E4FE3}" srcOrd="2" destOrd="0" parTransId="{BCEE33C5-8C46-44E3-81E3-509F2DE32206}" sibTransId="{D4284363-FA6D-4BC6-A3BA-1627DBC3E712}"/>
    <dgm:cxn modelId="{0BB3FFD3-9420-4F41-9AEB-C827157C0E8C}" srcId="{2CDF3941-A0D1-477F-9941-58B5F404CC54}" destId="{A984F2E9-A621-4052-AFF5-04FCE2E9DA5E}" srcOrd="3" destOrd="0" parTransId="{E59522D9-38F4-4FF7-B8B2-E1B929EAD18D}" sibTransId="{3732D16B-1C08-4C15-A2C6-0CA419649FF4}"/>
    <dgm:cxn modelId="{D892FDE4-5A24-4EF4-BAA1-599369C26CBA}" type="presOf" srcId="{6C445EA5-E6AF-4411-8DA4-E5170D626346}" destId="{EF9137AC-3A9C-4237-8298-9E2F1BBBA60A}" srcOrd="0" destOrd="0" presId="urn:microsoft.com/office/officeart/2018/2/layout/IconVerticalSolidList"/>
    <dgm:cxn modelId="{2C7C70EF-BBBA-4625-B617-7C625D3DC5F0}" type="presOf" srcId="{FED3B28F-2B86-4567-98CC-80F1AE45C2F6}" destId="{2F31DAA9-D1E1-4204-B99E-214AB31F8162}" srcOrd="0" destOrd="0" presId="urn:microsoft.com/office/officeart/2018/2/layout/IconVerticalSolidList"/>
    <dgm:cxn modelId="{5E86DF74-D574-4DA0-BA5C-216A6B134C66}" type="presParOf" srcId="{B999DEFA-A318-497D-B491-B9FD7147480A}" destId="{66FB208E-E2D6-43A8-8233-578F78525FF4}" srcOrd="0" destOrd="0" presId="urn:microsoft.com/office/officeart/2018/2/layout/IconVerticalSolidList"/>
    <dgm:cxn modelId="{0AC8DD7F-8E24-4058-9755-A82D2E609849}" type="presParOf" srcId="{66FB208E-E2D6-43A8-8233-578F78525FF4}" destId="{960CF3F8-8A0E-4E3B-8537-651AB82FBB92}" srcOrd="0" destOrd="0" presId="urn:microsoft.com/office/officeart/2018/2/layout/IconVerticalSolidList"/>
    <dgm:cxn modelId="{D5821AB2-77A4-428B-B39F-6272C9B945BC}" type="presParOf" srcId="{66FB208E-E2D6-43A8-8233-578F78525FF4}" destId="{22AE4E7A-D77F-4B25-B4D6-95911E01C28C}" srcOrd="1" destOrd="0" presId="urn:microsoft.com/office/officeart/2018/2/layout/IconVerticalSolidList"/>
    <dgm:cxn modelId="{4DFD7B46-EF2A-4458-AAC7-F3B20D299642}" type="presParOf" srcId="{66FB208E-E2D6-43A8-8233-578F78525FF4}" destId="{5860ECD6-5EDE-432C-A2CB-A29860BA887C}" srcOrd="2" destOrd="0" presId="urn:microsoft.com/office/officeart/2018/2/layout/IconVerticalSolidList"/>
    <dgm:cxn modelId="{8500FB4A-FB43-4873-B430-D3C1ECB0C4A4}" type="presParOf" srcId="{66FB208E-E2D6-43A8-8233-578F78525FF4}" destId="{EF9137AC-3A9C-4237-8298-9E2F1BBBA60A}" srcOrd="3" destOrd="0" presId="urn:microsoft.com/office/officeart/2018/2/layout/IconVerticalSolidList"/>
    <dgm:cxn modelId="{D1263429-453C-478F-858A-C54818462185}" type="presParOf" srcId="{B999DEFA-A318-497D-B491-B9FD7147480A}" destId="{3EBFA58D-A677-4FC4-A13B-8FB5DD6F7489}" srcOrd="1" destOrd="0" presId="urn:microsoft.com/office/officeart/2018/2/layout/IconVerticalSolidList"/>
    <dgm:cxn modelId="{B818AD86-8DC3-48C6-B37A-78243DE7465A}" type="presParOf" srcId="{B999DEFA-A318-497D-B491-B9FD7147480A}" destId="{B876B72A-6EA2-4AD7-A7FA-D8AF674E28D5}" srcOrd="2" destOrd="0" presId="urn:microsoft.com/office/officeart/2018/2/layout/IconVerticalSolidList"/>
    <dgm:cxn modelId="{0634EBFA-3877-4822-8F32-B27D7C086CFC}" type="presParOf" srcId="{B876B72A-6EA2-4AD7-A7FA-D8AF674E28D5}" destId="{FBF3F6D3-E20D-4DB1-9140-8297F7A1102E}" srcOrd="0" destOrd="0" presId="urn:microsoft.com/office/officeart/2018/2/layout/IconVerticalSolidList"/>
    <dgm:cxn modelId="{CF99E8C5-73A3-4083-A7DA-3271980BB8D6}" type="presParOf" srcId="{B876B72A-6EA2-4AD7-A7FA-D8AF674E28D5}" destId="{0EF2D827-59B0-4E99-BC42-6711934954FF}" srcOrd="1" destOrd="0" presId="urn:microsoft.com/office/officeart/2018/2/layout/IconVerticalSolidList"/>
    <dgm:cxn modelId="{D30F22D1-554E-4171-AC74-E43B045A95D1}" type="presParOf" srcId="{B876B72A-6EA2-4AD7-A7FA-D8AF674E28D5}" destId="{71A7AEDE-365C-4C0D-9592-47CB26AC356D}" srcOrd="2" destOrd="0" presId="urn:microsoft.com/office/officeart/2018/2/layout/IconVerticalSolidList"/>
    <dgm:cxn modelId="{4569F9C8-9318-477A-88B0-02176B63C3AD}" type="presParOf" srcId="{B876B72A-6EA2-4AD7-A7FA-D8AF674E28D5}" destId="{2F31DAA9-D1E1-4204-B99E-214AB31F8162}" srcOrd="3" destOrd="0" presId="urn:microsoft.com/office/officeart/2018/2/layout/IconVerticalSolidList"/>
    <dgm:cxn modelId="{F1A986EE-A5A2-4E80-BC04-139C63AAF1CB}" type="presParOf" srcId="{B999DEFA-A318-497D-B491-B9FD7147480A}" destId="{F0885BC8-DE34-404F-BE1B-0EAA91C41E6A}" srcOrd="3" destOrd="0" presId="urn:microsoft.com/office/officeart/2018/2/layout/IconVerticalSolidList"/>
    <dgm:cxn modelId="{5821A31D-F0EA-4104-A4BD-AA7E11C7F85F}" type="presParOf" srcId="{B999DEFA-A318-497D-B491-B9FD7147480A}" destId="{1AC69E69-3FB4-4C36-8175-EB1419B652B7}" srcOrd="4" destOrd="0" presId="urn:microsoft.com/office/officeart/2018/2/layout/IconVerticalSolidList"/>
    <dgm:cxn modelId="{12A9060B-413C-41D9-89E4-30475AE4ECE9}" type="presParOf" srcId="{1AC69E69-3FB4-4C36-8175-EB1419B652B7}" destId="{56615BBC-3B66-4F5E-90C6-BCA3620D4E01}" srcOrd="0" destOrd="0" presId="urn:microsoft.com/office/officeart/2018/2/layout/IconVerticalSolidList"/>
    <dgm:cxn modelId="{6FC4D99B-4A5E-4287-B5A5-08A74E7FEE4C}" type="presParOf" srcId="{1AC69E69-3FB4-4C36-8175-EB1419B652B7}" destId="{73A95295-E1E4-43EC-A11F-0E1041A98310}" srcOrd="1" destOrd="0" presId="urn:microsoft.com/office/officeart/2018/2/layout/IconVerticalSolidList"/>
    <dgm:cxn modelId="{9D3CCF33-9DBB-45DC-84F4-705578338E9C}" type="presParOf" srcId="{1AC69E69-3FB4-4C36-8175-EB1419B652B7}" destId="{EF8C7CB0-F043-46E7-8CF8-CB7CA2D06F88}" srcOrd="2" destOrd="0" presId="urn:microsoft.com/office/officeart/2018/2/layout/IconVerticalSolidList"/>
    <dgm:cxn modelId="{31E31084-E844-4615-A9DB-C36B977A05E3}" type="presParOf" srcId="{1AC69E69-3FB4-4C36-8175-EB1419B652B7}" destId="{3729F481-AE86-4379-8A84-B3FA475E339D}" srcOrd="3" destOrd="0" presId="urn:microsoft.com/office/officeart/2018/2/layout/IconVerticalSolidList"/>
    <dgm:cxn modelId="{4341C3DE-22E7-40F9-840D-A4F38BCAA3A5}" type="presParOf" srcId="{B999DEFA-A318-497D-B491-B9FD7147480A}" destId="{92CA2D71-77A5-4A24-8AC5-77D626A7CD1B}" srcOrd="5" destOrd="0" presId="urn:microsoft.com/office/officeart/2018/2/layout/IconVerticalSolidList"/>
    <dgm:cxn modelId="{A9941915-C33F-4E05-B609-AB14728234E6}" type="presParOf" srcId="{B999DEFA-A318-497D-B491-B9FD7147480A}" destId="{E0263960-2121-4289-9419-D7FBCDD11549}" srcOrd="6" destOrd="0" presId="urn:microsoft.com/office/officeart/2018/2/layout/IconVerticalSolidList"/>
    <dgm:cxn modelId="{5B64D972-8B48-416B-A6EF-578F31EB9690}" type="presParOf" srcId="{E0263960-2121-4289-9419-D7FBCDD11549}" destId="{6EA19598-7DCA-4271-8CA1-E709ED7D5367}" srcOrd="0" destOrd="0" presId="urn:microsoft.com/office/officeart/2018/2/layout/IconVerticalSolidList"/>
    <dgm:cxn modelId="{143ECE8C-4074-47F0-9A5C-E2E211F6CA4C}" type="presParOf" srcId="{E0263960-2121-4289-9419-D7FBCDD11549}" destId="{A2C7A47A-F351-4C88-BDE6-E7AEB649C63B}" srcOrd="1" destOrd="0" presId="urn:microsoft.com/office/officeart/2018/2/layout/IconVerticalSolidList"/>
    <dgm:cxn modelId="{D001B507-21D0-464D-9D2C-7B4153A1DE37}" type="presParOf" srcId="{E0263960-2121-4289-9419-D7FBCDD11549}" destId="{94C662EB-06E9-4FF6-9D3F-902B88464474}" srcOrd="2" destOrd="0" presId="urn:microsoft.com/office/officeart/2018/2/layout/IconVerticalSolidList"/>
    <dgm:cxn modelId="{F22C1EB8-DE3C-433E-B778-F960971162ED}" type="presParOf" srcId="{E0263960-2121-4289-9419-D7FBCDD11549}" destId="{26D12073-E1C3-4C4E-B9AA-4A3C3B9BA470}" srcOrd="3" destOrd="0" presId="urn:microsoft.com/office/officeart/2018/2/layout/IconVerticalSolidList"/>
    <dgm:cxn modelId="{4B726D4A-D96C-4A3A-98EA-FC752D9E3B09}" type="presParOf" srcId="{B999DEFA-A318-497D-B491-B9FD7147480A}" destId="{B22D8AEF-48AE-4019-8DBC-60D58649C633}" srcOrd="7" destOrd="0" presId="urn:microsoft.com/office/officeart/2018/2/layout/IconVerticalSolidList"/>
    <dgm:cxn modelId="{937853A7-7971-4D03-AD3D-5EDD15687AE9}" type="presParOf" srcId="{B999DEFA-A318-497D-B491-B9FD7147480A}" destId="{C9EEA45D-FBCA-4987-ADD2-26FC61B70DBB}" srcOrd="8" destOrd="0" presId="urn:microsoft.com/office/officeart/2018/2/layout/IconVerticalSolidList"/>
    <dgm:cxn modelId="{668416E3-8D74-4969-8F07-6C09BA7F4D77}" type="presParOf" srcId="{C9EEA45D-FBCA-4987-ADD2-26FC61B70DBB}" destId="{51ECA671-E121-47AD-9603-B99D2936261F}" srcOrd="0" destOrd="0" presId="urn:microsoft.com/office/officeart/2018/2/layout/IconVerticalSolidList"/>
    <dgm:cxn modelId="{07246CEE-358D-435B-BF3D-45A2DC71DA25}" type="presParOf" srcId="{C9EEA45D-FBCA-4987-ADD2-26FC61B70DBB}" destId="{4996E63D-AD6D-4502-A794-3424240B6E85}" srcOrd="1" destOrd="0" presId="urn:microsoft.com/office/officeart/2018/2/layout/IconVerticalSolidList"/>
    <dgm:cxn modelId="{EDA0E2B3-223C-4894-82CE-2D23938844D0}" type="presParOf" srcId="{C9EEA45D-FBCA-4987-ADD2-26FC61B70DBB}" destId="{567630A7-4B19-47E9-8741-6A5A3DA2E12A}" srcOrd="2" destOrd="0" presId="urn:microsoft.com/office/officeart/2018/2/layout/IconVerticalSolidList"/>
    <dgm:cxn modelId="{295D5347-262B-404E-AB93-E589C0AA8C4D}" type="presParOf" srcId="{C9EEA45D-FBCA-4987-ADD2-26FC61B70DBB}" destId="{3FCFFA66-FAD4-43FF-BC83-7A97B3D42DF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6D44248-BFCA-473F-AB5C-4A379E78C9E3}"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16B52E26-0974-4214-A3B3-6CF52EF87CF2}">
      <dgm:prSet/>
      <dgm:spPr/>
      <dgm:t>
        <a:bodyPr/>
        <a:lstStyle/>
        <a:p>
          <a:r>
            <a:rPr lang="en-US" baseline="0" dirty="0"/>
            <a:t>Food Borne Illnesses</a:t>
          </a:r>
          <a:endParaRPr lang="en-US" dirty="0"/>
        </a:p>
      </dgm:t>
    </dgm:pt>
    <dgm:pt modelId="{4EE239B8-7F28-481F-81A9-39F88FB28A47}" type="parTrans" cxnId="{F831D977-CAE8-4C72-8D3D-7D6C41BAC066}">
      <dgm:prSet/>
      <dgm:spPr/>
      <dgm:t>
        <a:bodyPr/>
        <a:lstStyle/>
        <a:p>
          <a:endParaRPr lang="en-US"/>
        </a:p>
      </dgm:t>
    </dgm:pt>
    <dgm:pt modelId="{76E7E7F9-6EEB-4511-BA1E-33E58AE6EDE6}" type="sibTrans" cxnId="{F831D977-CAE8-4C72-8D3D-7D6C41BAC066}">
      <dgm:prSet/>
      <dgm:spPr/>
      <dgm:t>
        <a:bodyPr/>
        <a:lstStyle/>
        <a:p>
          <a:endParaRPr lang="en-US"/>
        </a:p>
      </dgm:t>
    </dgm:pt>
    <dgm:pt modelId="{43A2F2C3-F1CB-4942-96EA-C11853B640C6}">
      <dgm:prSet/>
      <dgm:spPr/>
      <dgm:t>
        <a:bodyPr/>
        <a:lstStyle/>
        <a:p>
          <a:r>
            <a:rPr lang="en-US" baseline="0"/>
            <a:t>Sexually Transmitted Diseases (STDs)</a:t>
          </a:r>
          <a:endParaRPr lang="en-US"/>
        </a:p>
      </dgm:t>
    </dgm:pt>
    <dgm:pt modelId="{FD8748D6-C587-4A2D-858D-575795127B14}" type="parTrans" cxnId="{7EFB1416-9EEE-4502-8108-9B71511D06E6}">
      <dgm:prSet/>
      <dgm:spPr/>
      <dgm:t>
        <a:bodyPr/>
        <a:lstStyle/>
        <a:p>
          <a:endParaRPr lang="en-US"/>
        </a:p>
      </dgm:t>
    </dgm:pt>
    <dgm:pt modelId="{19B68CD2-FA96-4974-8476-951C7009E4F8}" type="sibTrans" cxnId="{7EFB1416-9EEE-4502-8108-9B71511D06E6}">
      <dgm:prSet/>
      <dgm:spPr/>
      <dgm:t>
        <a:bodyPr/>
        <a:lstStyle/>
        <a:p>
          <a:endParaRPr lang="en-US"/>
        </a:p>
      </dgm:t>
    </dgm:pt>
    <dgm:pt modelId="{3171E3E1-CBCE-4647-AEAE-D506349A7E15}">
      <dgm:prSet/>
      <dgm:spPr/>
      <dgm:t>
        <a:bodyPr/>
        <a:lstStyle/>
        <a:p>
          <a:r>
            <a:rPr lang="en-US" baseline="0"/>
            <a:t>Measles, Mumps, Rubella (MMR)</a:t>
          </a:r>
          <a:endParaRPr lang="en-US"/>
        </a:p>
      </dgm:t>
    </dgm:pt>
    <dgm:pt modelId="{C22060F5-CBC1-4868-ADE9-45A41B640939}" type="parTrans" cxnId="{9EB0A540-D7E6-4119-92AC-47676E6B879B}">
      <dgm:prSet/>
      <dgm:spPr/>
      <dgm:t>
        <a:bodyPr/>
        <a:lstStyle/>
        <a:p>
          <a:endParaRPr lang="en-US"/>
        </a:p>
      </dgm:t>
    </dgm:pt>
    <dgm:pt modelId="{530F06C1-9B61-4588-85E7-CA3CCACCAB12}" type="sibTrans" cxnId="{9EB0A540-D7E6-4119-92AC-47676E6B879B}">
      <dgm:prSet/>
      <dgm:spPr/>
      <dgm:t>
        <a:bodyPr/>
        <a:lstStyle/>
        <a:p>
          <a:endParaRPr lang="en-US"/>
        </a:p>
      </dgm:t>
    </dgm:pt>
    <dgm:pt modelId="{CBC0C687-2FF9-4E26-8C08-0883E4CC2BDF}" type="pres">
      <dgm:prSet presAssocID="{F6D44248-BFCA-473F-AB5C-4A379E78C9E3}" presName="linear" presStyleCnt="0">
        <dgm:presLayoutVars>
          <dgm:dir/>
          <dgm:animLvl val="lvl"/>
          <dgm:resizeHandles val="exact"/>
        </dgm:presLayoutVars>
      </dgm:prSet>
      <dgm:spPr/>
    </dgm:pt>
    <dgm:pt modelId="{749180AC-162F-4118-9F2C-A06DEF4DDBF1}" type="pres">
      <dgm:prSet presAssocID="{16B52E26-0974-4214-A3B3-6CF52EF87CF2}" presName="parentLin" presStyleCnt="0"/>
      <dgm:spPr/>
    </dgm:pt>
    <dgm:pt modelId="{75AD606B-2578-480F-B7FA-34C1D4166246}" type="pres">
      <dgm:prSet presAssocID="{16B52E26-0974-4214-A3B3-6CF52EF87CF2}" presName="parentLeftMargin" presStyleLbl="node1" presStyleIdx="0" presStyleCnt="3"/>
      <dgm:spPr/>
    </dgm:pt>
    <dgm:pt modelId="{8581C748-72E1-4B5E-8D13-839D0AD354EF}" type="pres">
      <dgm:prSet presAssocID="{16B52E26-0974-4214-A3B3-6CF52EF87CF2}" presName="parentText" presStyleLbl="node1" presStyleIdx="0" presStyleCnt="3" custScaleY="188327">
        <dgm:presLayoutVars>
          <dgm:chMax val="0"/>
          <dgm:bulletEnabled val="1"/>
        </dgm:presLayoutVars>
      </dgm:prSet>
      <dgm:spPr/>
    </dgm:pt>
    <dgm:pt modelId="{A079A1A2-C5F7-400F-8C14-DE178D6BBE38}" type="pres">
      <dgm:prSet presAssocID="{16B52E26-0974-4214-A3B3-6CF52EF87CF2}" presName="negativeSpace" presStyleCnt="0"/>
      <dgm:spPr/>
    </dgm:pt>
    <dgm:pt modelId="{2AED9C59-C536-47A9-A871-881233E7635E}" type="pres">
      <dgm:prSet presAssocID="{16B52E26-0974-4214-A3B3-6CF52EF87CF2}" presName="childText" presStyleLbl="conFgAcc1" presStyleIdx="0" presStyleCnt="3">
        <dgm:presLayoutVars>
          <dgm:bulletEnabled val="1"/>
        </dgm:presLayoutVars>
      </dgm:prSet>
      <dgm:spPr/>
    </dgm:pt>
    <dgm:pt modelId="{9C2323DF-89D1-443F-BD43-473A84147618}" type="pres">
      <dgm:prSet presAssocID="{76E7E7F9-6EEB-4511-BA1E-33E58AE6EDE6}" presName="spaceBetweenRectangles" presStyleCnt="0"/>
      <dgm:spPr/>
    </dgm:pt>
    <dgm:pt modelId="{2955DED6-5590-40C3-B79C-08CDC1C5F8ED}" type="pres">
      <dgm:prSet presAssocID="{43A2F2C3-F1CB-4942-96EA-C11853B640C6}" presName="parentLin" presStyleCnt="0"/>
      <dgm:spPr/>
    </dgm:pt>
    <dgm:pt modelId="{C3271B59-DC56-4758-AF06-C6130C407003}" type="pres">
      <dgm:prSet presAssocID="{43A2F2C3-F1CB-4942-96EA-C11853B640C6}" presName="parentLeftMargin" presStyleLbl="node1" presStyleIdx="0" presStyleCnt="3"/>
      <dgm:spPr/>
    </dgm:pt>
    <dgm:pt modelId="{B9BE2742-FAFD-4720-BAD9-4CACD071B06D}" type="pres">
      <dgm:prSet presAssocID="{43A2F2C3-F1CB-4942-96EA-C11853B640C6}" presName="parentText" presStyleLbl="node1" presStyleIdx="1" presStyleCnt="3" custScaleY="182763">
        <dgm:presLayoutVars>
          <dgm:chMax val="0"/>
          <dgm:bulletEnabled val="1"/>
        </dgm:presLayoutVars>
      </dgm:prSet>
      <dgm:spPr/>
    </dgm:pt>
    <dgm:pt modelId="{826D9CBB-F738-43F0-BE07-DC3C510EAE97}" type="pres">
      <dgm:prSet presAssocID="{43A2F2C3-F1CB-4942-96EA-C11853B640C6}" presName="negativeSpace" presStyleCnt="0"/>
      <dgm:spPr/>
    </dgm:pt>
    <dgm:pt modelId="{5F65B614-3936-4DB4-8FAD-51F939A7FD24}" type="pres">
      <dgm:prSet presAssocID="{43A2F2C3-F1CB-4942-96EA-C11853B640C6}" presName="childText" presStyleLbl="conFgAcc1" presStyleIdx="1" presStyleCnt="3">
        <dgm:presLayoutVars>
          <dgm:bulletEnabled val="1"/>
        </dgm:presLayoutVars>
      </dgm:prSet>
      <dgm:spPr/>
    </dgm:pt>
    <dgm:pt modelId="{CFC73C97-8514-4269-B531-D37B257FF9C1}" type="pres">
      <dgm:prSet presAssocID="{19B68CD2-FA96-4974-8476-951C7009E4F8}" presName="spaceBetweenRectangles" presStyleCnt="0"/>
      <dgm:spPr/>
    </dgm:pt>
    <dgm:pt modelId="{BB32C8F8-FE0E-4FA7-8BAB-9DCE6938715E}" type="pres">
      <dgm:prSet presAssocID="{3171E3E1-CBCE-4647-AEAE-D506349A7E15}" presName="parentLin" presStyleCnt="0"/>
      <dgm:spPr/>
    </dgm:pt>
    <dgm:pt modelId="{A6A920FB-8882-47D4-A028-E060FF8826C7}" type="pres">
      <dgm:prSet presAssocID="{3171E3E1-CBCE-4647-AEAE-D506349A7E15}" presName="parentLeftMargin" presStyleLbl="node1" presStyleIdx="1" presStyleCnt="3"/>
      <dgm:spPr/>
    </dgm:pt>
    <dgm:pt modelId="{AAE70CEA-8809-4855-91CC-88CBF7305E02}" type="pres">
      <dgm:prSet presAssocID="{3171E3E1-CBCE-4647-AEAE-D506349A7E15}" presName="parentText" presStyleLbl="node1" presStyleIdx="2" presStyleCnt="3" custScaleY="195236">
        <dgm:presLayoutVars>
          <dgm:chMax val="0"/>
          <dgm:bulletEnabled val="1"/>
        </dgm:presLayoutVars>
      </dgm:prSet>
      <dgm:spPr/>
    </dgm:pt>
    <dgm:pt modelId="{B9F2828A-1848-4171-80CF-60C1E1DA0A9E}" type="pres">
      <dgm:prSet presAssocID="{3171E3E1-CBCE-4647-AEAE-D506349A7E15}" presName="negativeSpace" presStyleCnt="0"/>
      <dgm:spPr/>
    </dgm:pt>
    <dgm:pt modelId="{FDC12633-73A7-4160-BB1E-8058BC3B9A5B}" type="pres">
      <dgm:prSet presAssocID="{3171E3E1-CBCE-4647-AEAE-D506349A7E15}" presName="childText" presStyleLbl="conFgAcc1" presStyleIdx="2" presStyleCnt="3">
        <dgm:presLayoutVars>
          <dgm:bulletEnabled val="1"/>
        </dgm:presLayoutVars>
      </dgm:prSet>
      <dgm:spPr/>
    </dgm:pt>
  </dgm:ptLst>
  <dgm:cxnLst>
    <dgm:cxn modelId="{7EFB1416-9EEE-4502-8108-9B71511D06E6}" srcId="{F6D44248-BFCA-473F-AB5C-4A379E78C9E3}" destId="{43A2F2C3-F1CB-4942-96EA-C11853B640C6}" srcOrd="1" destOrd="0" parTransId="{FD8748D6-C587-4A2D-858D-575795127B14}" sibTransId="{19B68CD2-FA96-4974-8476-951C7009E4F8}"/>
    <dgm:cxn modelId="{C97A7B19-AD1F-4458-AAF1-107D1A3C6286}" type="presOf" srcId="{F6D44248-BFCA-473F-AB5C-4A379E78C9E3}" destId="{CBC0C687-2FF9-4E26-8C08-0883E4CC2BDF}" srcOrd="0" destOrd="0" presId="urn:microsoft.com/office/officeart/2005/8/layout/list1"/>
    <dgm:cxn modelId="{21D8C11C-B8F2-4404-932C-26F7B946B894}" type="presOf" srcId="{3171E3E1-CBCE-4647-AEAE-D506349A7E15}" destId="{A6A920FB-8882-47D4-A028-E060FF8826C7}" srcOrd="0" destOrd="0" presId="urn:microsoft.com/office/officeart/2005/8/layout/list1"/>
    <dgm:cxn modelId="{0DCDC126-68C3-4C0E-B12D-3AD44C0AF742}" type="presOf" srcId="{43A2F2C3-F1CB-4942-96EA-C11853B640C6}" destId="{B9BE2742-FAFD-4720-BAD9-4CACD071B06D}" srcOrd="1" destOrd="0" presId="urn:microsoft.com/office/officeart/2005/8/layout/list1"/>
    <dgm:cxn modelId="{C69A7D31-B5E1-4A04-A98E-B7643450B815}" type="presOf" srcId="{16B52E26-0974-4214-A3B3-6CF52EF87CF2}" destId="{8581C748-72E1-4B5E-8D13-839D0AD354EF}" srcOrd="1" destOrd="0" presId="urn:microsoft.com/office/officeart/2005/8/layout/list1"/>
    <dgm:cxn modelId="{9EB0A540-D7E6-4119-92AC-47676E6B879B}" srcId="{F6D44248-BFCA-473F-AB5C-4A379E78C9E3}" destId="{3171E3E1-CBCE-4647-AEAE-D506349A7E15}" srcOrd="2" destOrd="0" parTransId="{C22060F5-CBC1-4868-ADE9-45A41B640939}" sibTransId="{530F06C1-9B61-4588-85E7-CA3CCACCAB12}"/>
    <dgm:cxn modelId="{CB98F773-DF75-44C0-8B62-84495C9974C0}" type="presOf" srcId="{16B52E26-0974-4214-A3B3-6CF52EF87CF2}" destId="{75AD606B-2578-480F-B7FA-34C1D4166246}" srcOrd="0" destOrd="0" presId="urn:microsoft.com/office/officeart/2005/8/layout/list1"/>
    <dgm:cxn modelId="{F831D977-CAE8-4C72-8D3D-7D6C41BAC066}" srcId="{F6D44248-BFCA-473F-AB5C-4A379E78C9E3}" destId="{16B52E26-0974-4214-A3B3-6CF52EF87CF2}" srcOrd="0" destOrd="0" parTransId="{4EE239B8-7F28-481F-81A9-39F88FB28A47}" sibTransId="{76E7E7F9-6EEB-4511-BA1E-33E58AE6EDE6}"/>
    <dgm:cxn modelId="{5147DB59-7A33-4C9B-AAA1-701A9BC045DF}" type="presOf" srcId="{3171E3E1-CBCE-4647-AEAE-D506349A7E15}" destId="{AAE70CEA-8809-4855-91CC-88CBF7305E02}" srcOrd="1" destOrd="0" presId="urn:microsoft.com/office/officeart/2005/8/layout/list1"/>
    <dgm:cxn modelId="{34737AF0-7E91-401C-8E77-CC6BBF659B58}" type="presOf" srcId="{43A2F2C3-F1CB-4942-96EA-C11853B640C6}" destId="{C3271B59-DC56-4758-AF06-C6130C407003}" srcOrd="0" destOrd="0" presId="urn:microsoft.com/office/officeart/2005/8/layout/list1"/>
    <dgm:cxn modelId="{38A06F2A-08B2-4A79-9734-3E3A1479B1DD}" type="presParOf" srcId="{CBC0C687-2FF9-4E26-8C08-0883E4CC2BDF}" destId="{749180AC-162F-4118-9F2C-A06DEF4DDBF1}" srcOrd="0" destOrd="0" presId="urn:microsoft.com/office/officeart/2005/8/layout/list1"/>
    <dgm:cxn modelId="{74FC59FA-45A7-4A92-AA48-75C3EAB2104D}" type="presParOf" srcId="{749180AC-162F-4118-9F2C-A06DEF4DDBF1}" destId="{75AD606B-2578-480F-B7FA-34C1D4166246}" srcOrd="0" destOrd="0" presId="urn:microsoft.com/office/officeart/2005/8/layout/list1"/>
    <dgm:cxn modelId="{25D9A5B4-03D7-4310-AB60-3DEE64300781}" type="presParOf" srcId="{749180AC-162F-4118-9F2C-A06DEF4DDBF1}" destId="{8581C748-72E1-4B5E-8D13-839D0AD354EF}" srcOrd="1" destOrd="0" presId="urn:microsoft.com/office/officeart/2005/8/layout/list1"/>
    <dgm:cxn modelId="{0B827352-3A95-42D2-A62A-FAE5314664AD}" type="presParOf" srcId="{CBC0C687-2FF9-4E26-8C08-0883E4CC2BDF}" destId="{A079A1A2-C5F7-400F-8C14-DE178D6BBE38}" srcOrd="1" destOrd="0" presId="urn:microsoft.com/office/officeart/2005/8/layout/list1"/>
    <dgm:cxn modelId="{7F9101AE-33D1-4EC8-B63D-4EC94B267439}" type="presParOf" srcId="{CBC0C687-2FF9-4E26-8C08-0883E4CC2BDF}" destId="{2AED9C59-C536-47A9-A871-881233E7635E}" srcOrd="2" destOrd="0" presId="urn:microsoft.com/office/officeart/2005/8/layout/list1"/>
    <dgm:cxn modelId="{08ABBE81-8F92-4149-B584-BA4E69A500B4}" type="presParOf" srcId="{CBC0C687-2FF9-4E26-8C08-0883E4CC2BDF}" destId="{9C2323DF-89D1-443F-BD43-473A84147618}" srcOrd="3" destOrd="0" presId="urn:microsoft.com/office/officeart/2005/8/layout/list1"/>
    <dgm:cxn modelId="{DE87B26B-0616-48CD-B931-E3BA2E555893}" type="presParOf" srcId="{CBC0C687-2FF9-4E26-8C08-0883E4CC2BDF}" destId="{2955DED6-5590-40C3-B79C-08CDC1C5F8ED}" srcOrd="4" destOrd="0" presId="urn:microsoft.com/office/officeart/2005/8/layout/list1"/>
    <dgm:cxn modelId="{D4664269-4046-4FA8-A152-CBE37D4EBCF8}" type="presParOf" srcId="{2955DED6-5590-40C3-B79C-08CDC1C5F8ED}" destId="{C3271B59-DC56-4758-AF06-C6130C407003}" srcOrd="0" destOrd="0" presId="urn:microsoft.com/office/officeart/2005/8/layout/list1"/>
    <dgm:cxn modelId="{55A48356-5114-4E85-9217-A246178C8ABA}" type="presParOf" srcId="{2955DED6-5590-40C3-B79C-08CDC1C5F8ED}" destId="{B9BE2742-FAFD-4720-BAD9-4CACD071B06D}" srcOrd="1" destOrd="0" presId="urn:microsoft.com/office/officeart/2005/8/layout/list1"/>
    <dgm:cxn modelId="{6C415FF1-430B-4643-BB6B-D4822284E775}" type="presParOf" srcId="{CBC0C687-2FF9-4E26-8C08-0883E4CC2BDF}" destId="{826D9CBB-F738-43F0-BE07-DC3C510EAE97}" srcOrd="5" destOrd="0" presId="urn:microsoft.com/office/officeart/2005/8/layout/list1"/>
    <dgm:cxn modelId="{F85C771C-2193-4A96-887D-D7ED4A84D69E}" type="presParOf" srcId="{CBC0C687-2FF9-4E26-8C08-0883E4CC2BDF}" destId="{5F65B614-3936-4DB4-8FAD-51F939A7FD24}" srcOrd="6" destOrd="0" presId="urn:microsoft.com/office/officeart/2005/8/layout/list1"/>
    <dgm:cxn modelId="{4B50C1C9-F146-418F-A502-D97D26E7D7DD}" type="presParOf" srcId="{CBC0C687-2FF9-4E26-8C08-0883E4CC2BDF}" destId="{CFC73C97-8514-4269-B531-D37B257FF9C1}" srcOrd="7" destOrd="0" presId="urn:microsoft.com/office/officeart/2005/8/layout/list1"/>
    <dgm:cxn modelId="{19469B84-F0DD-4E4F-B727-FF50703609E1}" type="presParOf" srcId="{CBC0C687-2FF9-4E26-8C08-0883E4CC2BDF}" destId="{BB32C8F8-FE0E-4FA7-8BAB-9DCE6938715E}" srcOrd="8" destOrd="0" presId="urn:microsoft.com/office/officeart/2005/8/layout/list1"/>
    <dgm:cxn modelId="{FAA223DA-53CC-4A88-8D9A-7ACFB0F6DF49}" type="presParOf" srcId="{BB32C8F8-FE0E-4FA7-8BAB-9DCE6938715E}" destId="{A6A920FB-8882-47D4-A028-E060FF8826C7}" srcOrd="0" destOrd="0" presId="urn:microsoft.com/office/officeart/2005/8/layout/list1"/>
    <dgm:cxn modelId="{3FE48808-79A1-49FE-9758-D5F34F3FD7A5}" type="presParOf" srcId="{BB32C8F8-FE0E-4FA7-8BAB-9DCE6938715E}" destId="{AAE70CEA-8809-4855-91CC-88CBF7305E02}" srcOrd="1" destOrd="0" presId="urn:microsoft.com/office/officeart/2005/8/layout/list1"/>
    <dgm:cxn modelId="{85EA434D-0628-43E9-B07B-BB61F5390AF6}" type="presParOf" srcId="{CBC0C687-2FF9-4E26-8C08-0883E4CC2BDF}" destId="{B9F2828A-1848-4171-80CF-60C1E1DA0A9E}" srcOrd="9" destOrd="0" presId="urn:microsoft.com/office/officeart/2005/8/layout/list1"/>
    <dgm:cxn modelId="{8571EA61-22DE-4AEE-997B-E4FDE2A71966}" type="presParOf" srcId="{CBC0C687-2FF9-4E26-8C08-0883E4CC2BDF}" destId="{FDC12633-73A7-4160-BB1E-8058BC3B9A5B}"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689CF47-E5F1-478A-9FF4-5312F2053FAC}" type="doc">
      <dgm:prSet loTypeId="urn:microsoft.com/office/officeart/2005/8/layout/vProcess5" loCatId="process" qsTypeId="urn:microsoft.com/office/officeart/2005/8/quickstyle/simple4" qsCatId="simple" csTypeId="urn:microsoft.com/office/officeart/2005/8/colors/accent2_2" csCatId="accent2" phldr="1"/>
      <dgm:spPr/>
      <dgm:t>
        <a:bodyPr/>
        <a:lstStyle/>
        <a:p>
          <a:endParaRPr lang="en-US"/>
        </a:p>
      </dgm:t>
    </dgm:pt>
    <dgm:pt modelId="{99FF68BF-40B9-4FC9-B0E5-1F5490D1F6B5}">
      <dgm:prSet/>
      <dgm:spPr>
        <a:solidFill>
          <a:schemeClr val="accent4">
            <a:lumMod val="60000"/>
            <a:lumOff val="40000"/>
          </a:schemeClr>
        </a:solidFill>
      </dgm:spPr>
      <dgm:t>
        <a:bodyPr/>
        <a:lstStyle/>
        <a:p>
          <a:r>
            <a:rPr lang="en-US" b="0" dirty="0">
              <a:solidFill>
                <a:srgbClr val="002060"/>
              </a:solidFill>
            </a:rPr>
            <a:t>Common Client Injuries</a:t>
          </a:r>
          <a:endParaRPr lang="en-US" dirty="0">
            <a:solidFill>
              <a:srgbClr val="002060"/>
            </a:solidFill>
          </a:endParaRPr>
        </a:p>
      </dgm:t>
    </dgm:pt>
    <dgm:pt modelId="{56604F05-593B-4112-8ACA-9ECAB58DB4D7}" type="parTrans" cxnId="{A51019A4-D157-4C8D-9BD3-351B3BB437B6}">
      <dgm:prSet/>
      <dgm:spPr/>
      <dgm:t>
        <a:bodyPr/>
        <a:lstStyle/>
        <a:p>
          <a:endParaRPr lang="en-US"/>
        </a:p>
      </dgm:t>
    </dgm:pt>
    <dgm:pt modelId="{62A82072-2E81-4CF1-9364-0B621FB50F4A}" type="sibTrans" cxnId="{A51019A4-D157-4C8D-9BD3-351B3BB437B6}">
      <dgm:prSet/>
      <dgm:spPr>
        <a:solidFill>
          <a:srgbClr val="0070C0">
            <a:alpha val="90000"/>
          </a:srgbClr>
        </a:solidFill>
      </dgm:spPr>
      <dgm:t>
        <a:bodyPr/>
        <a:lstStyle/>
        <a:p>
          <a:endParaRPr lang="en-US"/>
        </a:p>
      </dgm:t>
    </dgm:pt>
    <dgm:pt modelId="{88CD1430-4748-4B3A-B75E-EEE6012E00D4}">
      <dgm:prSet/>
      <dgm:spPr>
        <a:solidFill>
          <a:schemeClr val="accent4">
            <a:lumMod val="60000"/>
            <a:lumOff val="40000"/>
          </a:schemeClr>
        </a:solidFill>
      </dgm:spPr>
      <dgm:t>
        <a:bodyPr/>
        <a:lstStyle/>
        <a:p>
          <a:r>
            <a:rPr lang="en-US" b="0" dirty="0">
              <a:solidFill>
                <a:srgbClr val="002060"/>
              </a:solidFill>
            </a:rPr>
            <a:t>Common Employee Injuries</a:t>
          </a:r>
          <a:endParaRPr lang="en-US" dirty="0">
            <a:solidFill>
              <a:srgbClr val="002060"/>
            </a:solidFill>
          </a:endParaRPr>
        </a:p>
      </dgm:t>
    </dgm:pt>
    <dgm:pt modelId="{45E85268-467B-4E61-BF5A-EE09E5D87FC0}" type="parTrans" cxnId="{D9C72588-AC60-4648-8053-445BB72B1A44}">
      <dgm:prSet/>
      <dgm:spPr/>
      <dgm:t>
        <a:bodyPr/>
        <a:lstStyle/>
        <a:p>
          <a:endParaRPr lang="en-US"/>
        </a:p>
      </dgm:t>
    </dgm:pt>
    <dgm:pt modelId="{6A9FAB8A-2293-43B6-9724-0E821524C4FC}" type="sibTrans" cxnId="{D9C72588-AC60-4648-8053-445BB72B1A44}">
      <dgm:prSet/>
      <dgm:spPr>
        <a:solidFill>
          <a:srgbClr val="0070C0">
            <a:alpha val="90000"/>
          </a:srgbClr>
        </a:solidFill>
      </dgm:spPr>
      <dgm:t>
        <a:bodyPr/>
        <a:lstStyle/>
        <a:p>
          <a:endParaRPr lang="en-US"/>
        </a:p>
      </dgm:t>
    </dgm:pt>
    <dgm:pt modelId="{58054C9E-6C03-4A5A-B9CE-B23BF2A750A9}">
      <dgm:prSet/>
      <dgm:spPr>
        <a:solidFill>
          <a:schemeClr val="accent4">
            <a:lumMod val="60000"/>
            <a:lumOff val="40000"/>
          </a:schemeClr>
        </a:solidFill>
      </dgm:spPr>
      <dgm:t>
        <a:bodyPr/>
        <a:lstStyle/>
        <a:p>
          <a:r>
            <a:rPr lang="en-US" b="0" dirty="0">
              <a:solidFill>
                <a:srgbClr val="002060"/>
              </a:solidFill>
            </a:rPr>
            <a:t>Preventive Measures</a:t>
          </a:r>
          <a:endParaRPr lang="en-US" dirty="0">
            <a:solidFill>
              <a:srgbClr val="002060"/>
            </a:solidFill>
          </a:endParaRPr>
        </a:p>
      </dgm:t>
    </dgm:pt>
    <dgm:pt modelId="{FCEE78C6-FCD5-41B3-BB1F-715BC5CA59AC}" type="parTrans" cxnId="{FD332D54-32F1-4ECB-AD7C-EDF38FDD0ABB}">
      <dgm:prSet/>
      <dgm:spPr/>
      <dgm:t>
        <a:bodyPr/>
        <a:lstStyle/>
        <a:p>
          <a:endParaRPr lang="en-US"/>
        </a:p>
      </dgm:t>
    </dgm:pt>
    <dgm:pt modelId="{3F16BC25-975B-4093-ABAF-738CBEE159D7}" type="sibTrans" cxnId="{FD332D54-32F1-4ECB-AD7C-EDF38FDD0ABB}">
      <dgm:prSet/>
      <dgm:spPr/>
      <dgm:t>
        <a:bodyPr/>
        <a:lstStyle/>
        <a:p>
          <a:endParaRPr lang="en-US"/>
        </a:p>
      </dgm:t>
    </dgm:pt>
    <dgm:pt modelId="{F0AEB2AA-68FE-4619-91CF-0EF5513A6B3F}" type="pres">
      <dgm:prSet presAssocID="{C689CF47-E5F1-478A-9FF4-5312F2053FAC}" presName="outerComposite" presStyleCnt="0">
        <dgm:presLayoutVars>
          <dgm:chMax val="5"/>
          <dgm:dir/>
          <dgm:resizeHandles val="exact"/>
        </dgm:presLayoutVars>
      </dgm:prSet>
      <dgm:spPr/>
    </dgm:pt>
    <dgm:pt modelId="{AFDFC8C8-CA1E-4859-A4E6-7C42A711EB4A}" type="pres">
      <dgm:prSet presAssocID="{C689CF47-E5F1-478A-9FF4-5312F2053FAC}" presName="dummyMaxCanvas" presStyleCnt="0">
        <dgm:presLayoutVars/>
      </dgm:prSet>
      <dgm:spPr/>
    </dgm:pt>
    <dgm:pt modelId="{66C71C7E-FB33-4866-8BA2-2348F3A506D0}" type="pres">
      <dgm:prSet presAssocID="{C689CF47-E5F1-478A-9FF4-5312F2053FAC}" presName="ThreeNodes_1" presStyleLbl="node1" presStyleIdx="0" presStyleCnt="3">
        <dgm:presLayoutVars>
          <dgm:bulletEnabled val="1"/>
        </dgm:presLayoutVars>
      </dgm:prSet>
      <dgm:spPr/>
    </dgm:pt>
    <dgm:pt modelId="{B12BE85A-7216-42D7-9D4C-E141A84AF42A}" type="pres">
      <dgm:prSet presAssocID="{C689CF47-E5F1-478A-9FF4-5312F2053FAC}" presName="ThreeNodes_2" presStyleLbl="node1" presStyleIdx="1" presStyleCnt="3">
        <dgm:presLayoutVars>
          <dgm:bulletEnabled val="1"/>
        </dgm:presLayoutVars>
      </dgm:prSet>
      <dgm:spPr/>
    </dgm:pt>
    <dgm:pt modelId="{F678855D-A28E-404E-85CD-F848A3357FCC}" type="pres">
      <dgm:prSet presAssocID="{C689CF47-E5F1-478A-9FF4-5312F2053FAC}" presName="ThreeNodes_3" presStyleLbl="node1" presStyleIdx="2" presStyleCnt="3">
        <dgm:presLayoutVars>
          <dgm:bulletEnabled val="1"/>
        </dgm:presLayoutVars>
      </dgm:prSet>
      <dgm:spPr/>
    </dgm:pt>
    <dgm:pt modelId="{B45B04D4-A847-4E6D-9455-C4CBC68FC05B}" type="pres">
      <dgm:prSet presAssocID="{C689CF47-E5F1-478A-9FF4-5312F2053FAC}" presName="ThreeConn_1-2" presStyleLbl="fgAccFollowNode1" presStyleIdx="0" presStyleCnt="2">
        <dgm:presLayoutVars>
          <dgm:bulletEnabled val="1"/>
        </dgm:presLayoutVars>
      </dgm:prSet>
      <dgm:spPr/>
    </dgm:pt>
    <dgm:pt modelId="{772EA4BC-877E-4E0B-AA7A-BEB8AB58C7D7}" type="pres">
      <dgm:prSet presAssocID="{C689CF47-E5F1-478A-9FF4-5312F2053FAC}" presName="ThreeConn_2-3" presStyleLbl="fgAccFollowNode1" presStyleIdx="1" presStyleCnt="2">
        <dgm:presLayoutVars>
          <dgm:bulletEnabled val="1"/>
        </dgm:presLayoutVars>
      </dgm:prSet>
      <dgm:spPr/>
    </dgm:pt>
    <dgm:pt modelId="{F294F9E8-B348-40EF-B8D4-82B85395D75F}" type="pres">
      <dgm:prSet presAssocID="{C689CF47-E5F1-478A-9FF4-5312F2053FAC}" presName="ThreeNodes_1_text" presStyleLbl="node1" presStyleIdx="2" presStyleCnt="3">
        <dgm:presLayoutVars>
          <dgm:bulletEnabled val="1"/>
        </dgm:presLayoutVars>
      </dgm:prSet>
      <dgm:spPr/>
    </dgm:pt>
    <dgm:pt modelId="{929E28E6-CA95-4DBC-AEEC-D5A52DE68935}" type="pres">
      <dgm:prSet presAssocID="{C689CF47-E5F1-478A-9FF4-5312F2053FAC}" presName="ThreeNodes_2_text" presStyleLbl="node1" presStyleIdx="2" presStyleCnt="3">
        <dgm:presLayoutVars>
          <dgm:bulletEnabled val="1"/>
        </dgm:presLayoutVars>
      </dgm:prSet>
      <dgm:spPr/>
    </dgm:pt>
    <dgm:pt modelId="{F48DC917-ABCE-4847-9C18-CBE966CAA103}" type="pres">
      <dgm:prSet presAssocID="{C689CF47-E5F1-478A-9FF4-5312F2053FAC}" presName="ThreeNodes_3_text" presStyleLbl="node1" presStyleIdx="2" presStyleCnt="3">
        <dgm:presLayoutVars>
          <dgm:bulletEnabled val="1"/>
        </dgm:presLayoutVars>
      </dgm:prSet>
      <dgm:spPr/>
    </dgm:pt>
  </dgm:ptLst>
  <dgm:cxnLst>
    <dgm:cxn modelId="{2C22CD0A-9866-47CF-995D-321106C31FB2}" type="presOf" srcId="{6A9FAB8A-2293-43B6-9724-0E821524C4FC}" destId="{772EA4BC-877E-4E0B-AA7A-BEB8AB58C7D7}" srcOrd="0" destOrd="0" presId="urn:microsoft.com/office/officeart/2005/8/layout/vProcess5"/>
    <dgm:cxn modelId="{A3D4FB0A-888B-43C8-8CF8-E8B9F28A7555}" type="presOf" srcId="{88CD1430-4748-4B3A-B75E-EEE6012E00D4}" destId="{929E28E6-CA95-4DBC-AEEC-D5A52DE68935}" srcOrd="1" destOrd="0" presId="urn:microsoft.com/office/officeart/2005/8/layout/vProcess5"/>
    <dgm:cxn modelId="{3B0B5F0F-5C22-4B6B-8543-161BE41C3E7B}" type="presOf" srcId="{62A82072-2E81-4CF1-9364-0B621FB50F4A}" destId="{B45B04D4-A847-4E6D-9455-C4CBC68FC05B}" srcOrd="0" destOrd="0" presId="urn:microsoft.com/office/officeart/2005/8/layout/vProcess5"/>
    <dgm:cxn modelId="{D008463A-1F03-417F-B67F-BAE6E7536B37}" type="presOf" srcId="{58054C9E-6C03-4A5A-B9CE-B23BF2A750A9}" destId="{F48DC917-ABCE-4847-9C18-CBE966CAA103}" srcOrd="1" destOrd="0" presId="urn:microsoft.com/office/officeart/2005/8/layout/vProcess5"/>
    <dgm:cxn modelId="{31A1393C-2807-4A95-BECC-05DA0A40F84F}" type="presOf" srcId="{99FF68BF-40B9-4FC9-B0E5-1F5490D1F6B5}" destId="{F294F9E8-B348-40EF-B8D4-82B85395D75F}" srcOrd="1" destOrd="0" presId="urn:microsoft.com/office/officeart/2005/8/layout/vProcess5"/>
    <dgm:cxn modelId="{01885A4B-C6EE-46FB-98D1-ED092F67637F}" type="presOf" srcId="{58054C9E-6C03-4A5A-B9CE-B23BF2A750A9}" destId="{F678855D-A28E-404E-85CD-F848A3357FCC}" srcOrd="0" destOrd="0" presId="urn:microsoft.com/office/officeart/2005/8/layout/vProcess5"/>
    <dgm:cxn modelId="{FD332D54-32F1-4ECB-AD7C-EDF38FDD0ABB}" srcId="{C689CF47-E5F1-478A-9FF4-5312F2053FAC}" destId="{58054C9E-6C03-4A5A-B9CE-B23BF2A750A9}" srcOrd="2" destOrd="0" parTransId="{FCEE78C6-FCD5-41B3-BB1F-715BC5CA59AC}" sibTransId="{3F16BC25-975B-4093-ABAF-738CBEE159D7}"/>
    <dgm:cxn modelId="{5295B686-1A65-4A30-945D-48A48C48E753}" type="presOf" srcId="{C689CF47-E5F1-478A-9FF4-5312F2053FAC}" destId="{F0AEB2AA-68FE-4619-91CF-0EF5513A6B3F}" srcOrd="0" destOrd="0" presId="urn:microsoft.com/office/officeart/2005/8/layout/vProcess5"/>
    <dgm:cxn modelId="{D9C72588-AC60-4648-8053-445BB72B1A44}" srcId="{C689CF47-E5F1-478A-9FF4-5312F2053FAC}" destId="{88CD1430-4748-4B3A-B75E-EEE6012E00D4}" srcOrd="1" destOrd="0" parTransId="{45E85268-467B-4E61-BF5A-EE09E5D87FC0}" sibTransId="{6A9FAB8A-2293-43B6-9724-0E821524C4FC}"/>
    <dgm:cxn modelId="{A51019A4-D157-4C8D-9BD3-351B3BB437B6}" srcId="{C689CF47-E5F1-478A-9FF4-5312F2053FAC}" destId="{99FF68BF-40B9-4FC9-B0E5-1F5490D1F6B5}" srcOrd="0" destOrd="0" parTransId="{56604F05-593B-4112-8ACA-9ECAB58DB4D7}" sibTransId="{62A82072-2E81-4CF1-9364-0B621FB50F4A}"/>
    <dgm:cxn modelId="{374973C5-AE9E-41FE-B9E4-D89A6EEEE105}" type="presOf" srcId="{99FF68BF-40B9-4FC9-B0E5-1F5490D1F6B5}" destId="{66C71C7E-FB33-4866-8BA2-2348F3A506D0}" srcOrd="0" destOrd="0" presId="urn:microsoft.com/office/officeart/2005/8/layout/vProcess5"/>
    <dgm:cxn modelId="{58337DE8-8DB5-4E58-B6AB-0CF059E9D431}" type="presOf" srcId="{88CD1430-4748-4B3A-B75E-EEE6012E00D4}" destId="{B12BE85A-7216-42D7-9D4C-E141A84AF42A}" srcOrd="0" destOrd="0" presId="urn:microsoft.com/office/officeart/2005/8/layout/vProcess5"/>
    <dgm:cxn modelId="{6DA49750-EE31-4DBF-ACE8-48A15F5E8887}" type="presParOf" srcId="{F0AEB2AA-68FE-4619-91CF-0EF5513A6B3F}" destId="{AFDFC8C8-CA1E-4859-A4E6-7C42A711EB4A}" srcOrd="0" destOrd="0" presId="urn:microsoft.com/office/officeart/2005/8/layout/vProcess5"/>
    <dgm:cxn modelId="{629F1601-9ACF-4644-9C39-E0817B0F8E01}" type="presParOf" srcId="{F0AEB2AA-68FE-4619-91CF-0EF5513A6B3F}" destId="{66C71C7E-FB33-4866-8BA2-2348F3A506D0}" srcOrd="1" destOrd="0" presId="urn:microsoft.com/office/officeart/2005/8/layout/vProcess5"/>
    <dgm:cxn modelId="{12B67A24-9DF4-431B-824D-44431E754CF3}" type="presParOf" srcId="{F0AEB2AA-68FE-4619-91CF-0EF5513A6B3F}" destId="{B12BE85A-7216-42D7-9D4C-E141A84AF42A}" srcOrd="2" destOrd="0" presId="urn:microsoft.com/office/officeart/2005/8/layout/vProcess5"/>
    <dgm:cxn modelId="{19CA9DF7-5061-4194-B8DF-0076C34F869C}" type="presParOf" srcId="{F0AEB2AA-68FE-4619-91CF-0EF5513A6B3F}" destId="{F678855D-A28E-404E-85CD-F848A3357FCC}" srcOrd="3" destOrd="0" presId="urn:microsoft.com/office/officeart/2005/8/layout/vProcess5"/>
    <dgm:cxn modelId="{96536D8F-6AF1-4EEE-8EE7-B3291F086AF4}" type="presParOf" srcId="{F0AEB2AA-68FE-4619-91CF-0EF5513A6B3F}" destId="{B45B04D4-A847-4E6D-9455-C4CBC68FC05B}" srcOrd="4" destOrd="0" presId="urn:microsoft.com/office/officeart/2005/8/layout/vProcess5"/>
    <dgm:cxn modelId="{92F30C9E-3D46-4A01-8021-ECE2E935D09E}" type="presParOf" srcId="{F0AEB2AA-68FE-4619-91CF-0EF5513A6B3F}" destId="{772EA4BC-877E-4E0B-AA7A-BEB8AB58C7D7}" srcOrd="5" destOrd="0" presId="urn:microsoft.com/office/officeart/2005/8/layout/vProcess5"/>
    <dgm:cxn modelId="{D50C9F76-07F5-482F-9FF4-452E8F4C542B}" type="presParOf" srcId="{F0AEB2AA-68FE-4619-91CF-0EF5513A6B3F}" destId="{F294F9E8-B348-40EF-B8D4-82B85395D75F}" srcOrd="6" destOrd="0" presId="urn:microsoft.com/office/officeart/2005/8/layout/vProcess5"/>
    <dgm:cxn modelId="{207ABE59-D1B7-4434-A0A1-AACE13872FE7}" type="presParOf" srcId="{F0AEB2AA-68FE-4619-91CF-0EF5513A6B3F}" destId="{929E28E6-CA95-4DBC-AEEC-D5A52DE68935}" srcOrd="7" destOrd="0" presId="urn:microsoft.com/office/officeart/2005/8/layout/vProcess5"/>
    <dgm:cxn modelId="{93039057-17D6-4478-8B2B-23CC8F7F604E}" type="presParOf" srcId="{F0AEB2AA-68FE-4619-91CF-0EF5513A6B3F}" destId="{F48DC917-ABCE-4847-9C18-CBE966CAA103}"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E1CB1FE-A8D6-4CE4-9416-F0CFBBEC5AD8}"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A794FA1F-49B7-44B8-9B33-13A38F983722}">
      <dgm:prSet/>
      <dgm:spPr/>
      <dgm:t>
        <a:bodyPr/>
        <a:lstStyle/>
        <a:p>
          <a:r>
            <a:rPr lang="en-US" baseline="0"/>
            <a:t>Lifting</a:t>
          </a:r>
          <a:endParaRPr lang="en-US"/>
        </a:p>
      </dgm:t>
    </dgm:pt>
    <dgm:pt modelId="{06066C2D-F150-4B1E-8642-D127EF7D0E3B}" type="parTrans" cxnId="{BA591BE1-7AE6-4844-96BA-0B1A6ACD9039}">
      <dgm:prSet/>
      <dgm:spPr/>
      <dgm:t>
        <a:bodyPr/>
        <a:lstStyle/>
        <a:p>
          <a:endParaRPr lang="en-US"/>
        </a:p>
      </dgm:t>
    </dgm:pt>
    <dgm:pt modelId="{1B09360C-C72B-44A4-904F-D769F0F947AA}" type="sibTrans" cxnId="{BA591BE1-7AE6-4844-96BA-0B1A6ACD9039}">
      <dgm:prSet/>
      <dgm:spPr/>
      <dgm:t>
        <a:bodyPr/>
        <a:lstStyle/>
        <a:p>
          <a:endParaRPr lang="en-US"/>
        </a:p>
      </dgm:t>
    </dgm:pt>
    <dgm:pt modelId="{DE44E1AE-E767-4332-9362-729757D1F9C9}">
      <dgm:prSet/>
      <dgm:spPr/>
      <dgm:t>
        <a:bodyPr/>
        <a:lstStyle/>
        <a:p>
          <a:r>
            <a:rPr lang="en-US" baseline="0"/>
            <a:t>Pulling</a:t>
          </a:r>
          <a:endParaRPr lang="en-US"/>
        </a:p>
      </dgm:t>
    </dgm:pt>
    <dgm:pt modelId="{38CD9C63-CDC6-4265-BEEB-A4EAF5CF0B3B}" type="parTrans" cxnId="{5A3BC873-C308-46DF-AAF5-887AFA4E2236}">
      <dgm:prSet/>
      <dgm:spPr/>
      <dgm:t>
        <a:bodyPr/>
        <a:lstStyle/>
        <a:p>
          <a:endParaRPr lang="en-US"/>
        </a:p>
      </dgm:t>
    </dgm:pt>
    <dgm:pt modelId="{55291919-46E6-4E73-9659-3807E7DFDF75}" type="sibTrans" cxnId="{5A3BC873-C308-46DF-AAF5-887AFA4E2236}">
      <dgm:prSet/>
      <dgm:spPr/>
      <dgm:t>
        <a:bodyPr/>
        <a:lstStyle/>
        <a:p>
          <a:endParaRPr lang="en-US"/>
        </a:p>
      </dgm:t>
    </dgm:pt>
    <dgm:pt modelId="{2FDA6460-B61D-45CC-83FB-155F3822D135}">
      <dgm:prSet/>
      <dgm:spPr/>
      <dgm:t>
        <a:bodyPr/>
        <a:lstStyle/>
        <a:p>
          <a:r>
            <a:rPr lang="en-US" baseline="0"/>
            <a:t>Pushing</a:t>
          </a:r>
          <a:endParaRPr lang="en-US"/>
        </a:p>
      </dgm:t>
    </dgm:pt>
    <dgm:pt modelId="{B8F7F5BC-0446-4F9A-BD66-F3D54EB67E46}" type="parTrans" cxnId="{1D11AD77-B06D-410A-B0B1-0A599CDE83F2}">
      <dgm:prSet/>
      <dgm:spPr/>
      <dgm:t>
        <a:bodyPr/>
        <a:lstStyle/>
        <a:p>
          <a:endParaRPr lang="en-US"/>
        </a:p>
      </dgm:t>
    </dgm:pt>
    <dgm:pt modelId="{FA0B237E-6F0A-473B-B98A-921E3FB136DE}" type="sibTrans" cxnId="{1D11AD77-B06D-410A-B0B1-0A599CDE83F2}">
      <dgm:prSet/>
      <dgm:spPr/>
      <dgm:t>
        <a:bodyPr/>
        <a:lstStyle/>
        <a:p>
          <a:endParaRPr lang="en-US"/>
        </a:p>
      </dgm:t>
    </dgm:pt>
    <dgm:pt modelId="{89CCBE64-2DF3-47A2-A312-68087F6676DD}">
      <dgm:prSet/>
      <dgm:spPr/>
      <dgm:t>
        <a:bodyPr/>
        <a:lstStyle/>
        <a:p>
          <a:r>
            <a:rPr lang="en-US" baseline="0"/>
            <a:t>Turning</a:t>
          </a:r>
          <a:endParaRPr lang="en-US"/>
        </a:p>
      </dgm:t>
    </dgm:pt>
    <dgm:pt modelId="{764C9A0B-B51D-47E4-8457-E9F177EF13F6}" type="parTrans" cxnId="{813FC5A1-882C-4071-94EF-4193DB55F82E}">
      <dgm:prSet/>
      <dgm:spPr/>
      <dgm:t>
        <a:bodyPr/>
        <a:lstStyle/>
        <a:p>
          <a:endParaRPr lang="en-US"/>
        </a:p>
      </dgm:t>
    </dgm:pt>
    <dgm:pt modelId="{CEC66F8D-51FA-427D-B4C9-4C55FBC74125}" type="sibTrans" cxnId="{813FC5A1-882C-4071-94EF-4193DB55F82E}">
      <dgm:prSet/>
      <dgm:spPr/>
      <dgm:t>
        <a:bodyPr/>
        <a:lstStyle/>
        <a:p>
          <a:endParaRPr lang="en-US"/>
        </a:p>
      </dgm:t>
    </dgm:pt>
    <dgm:pt modelId="{FEA703CA-917A-4C76-A42F-65EA91AD6032}" type="pres">
      <dgm:prSet presAssocID="{0E1CB1FE-A8D6-4CE4-9416-F0CFBBEC5AD8}" presName="linear" presStyleCnt="0">
        <dgm:presLayoutVars>
          <dgm:animLvl val="lvl"/>
          <dgm:resizeHandles val="exact"/>
        </dgm:presLayoutVars>
      </dgm:prSet>
      <dgm:spPr/>
    </dgm:pt>
    <dgm:pt modelId="{4D600F2A-C606-44F4-859C-D410F97F2BFA}" type="pres">
      <dgm:prSet presAssocID="{A794FA1F-49B7-44B8-9B33-13A38F983722}" presName="parentText" presStyleLbl="node1" presStyleIdx="0" presStyleCnt="4">
        <dgm:presLayoutVars>
          <dgm:chMax val="0"/>
          <dgm:bulletEnabled val="1"/>
        </dgm:presLayoutVars>
      </dgm:prSet>
      <dgm:spPr/>
    </dgm:pt>
    <dgm:pt modelId="{2116E05F-C10A-4A2F-9EEF-CC9101441B13}" type="pres">
      <dgm:prSet presAssocID="{1B09360C-C72B-44A4-904F-D769F0F947AA}" presName="spacer" presStyleCnt="0"/>
      <dgm:spPr/>
    </dgm:pt>
    <dgm:pt modelId="{FD2ABD59-08AB-430C-9D57-E33857B7FDDA}" type="pres">
      <dgm:prSet presAssocID="{DE44E1AE-E767-4332-9362-729757D1F9C9}" presName="parentText" presStyleLbl="node1" presStyleIdx="1" presStyleCnt="4">
        <dgm:presLayoutVars>
          <dgm:chMax val="0"/>
          <dgm:bulletEnabled val="1"/>
        </dgm:presLayoutVars>
      </dgm:prSet>
      <dgm:spPr/>
    </dgm:pt>
    <dgm:pt modelId="{75EA3071-CE4B-4768-BF8C-A07CA0FE2115}" type="pres">
      <dgm:prSet presAssocID="{55291919-46E6-4E73-9659-3807E7DFDF75}" presName="spacer" presStyleCnt="0"/>
      <dgm:spPr/>
    </dgm:pt>
    <dgm:pt modelId="{1B473A71-AAA6-439A-814D-4413F074E50D}" type="pres">
      <dgm:prSet presAssocID="{2FDA6460-B61D-45CC-83FB-155F3822D135}" presName="parentText" presStyleLbl="node1" presStyleIdx="2" presStyleCnt="4">
        <dgm:presLayoutVars>
          <dgm:chMax val="0"/>
          <dgm:bulletEnabled val="1"/>
        </dgm:presLayoutVars>
      </dgm:prSet>
      <dgm:spPr/>
    </dgm:pt>
    <dgm:pt modelId="{1A64F801-34E9-4A10-BD35-57C1A6DBB3C2}" type="pres">
      <dgm:prSet presAssocID="{FA0B237E-6F0A-473B-B98A-921E3FB136DE}" presName="spacer" presStyleCnt="0"/>
      <dgm:spPr/>
    </dgm:pt>
    <dgm:pt modelId="{97EAB219-672B-456D-96A5-F2D80E2E52A8}" type="pres">
      <dgm:prSet presAssocID="{89CCBE64-2DF3-47A2-A312-68087F6676DD}" presName="parentText" presStyleLbl="node1" presStyleIdx="3" presStyleCnt="4">
        <dgm:presLayoutVars>
          <dgm:chMax val="0"/>
          <dgm:bulletEnabled val="1"/>
        </dgm:presLayoutVars>
      </dgm:prSet>
      <dgm:spPr/>
    </dgm:pt>
  </dgm:ptLst>
  <dgm:cxnLst>
    <dgm:cxn modelId="{3579BC43-723E-484E-B2D9-F9E0A789F78A}" type="presOf" srcId="{DE44E1AE-E767-4332-9362-729757D1F9C9}" destId="{FD2ABD59-08AB-430C-9D57-E33857B7FDDA}" srcOrd="0" destOrd="0" presId="urn:microsoft.com/office/officeart/2005/8/layout/vList2"/>
    <dgm:cxn modelId="{B085F764-AD16-4C6C-8DE8-9F18864D33AB}" type="presOf" srcId="{89CCBE64-2DF3-47A2-A312-68087F6676DD}" destId="{97EAB219-672B-456D-96A5-F2D80E2E52A8}" srcOrd="0" destOrd="0" presId="urn:microsoft.com/office/officeart/2005/8/layout/vList2"/>
    <dgm:cxn modelId="{5A3BC873-C308-46DF-AAF5-887AFA4E2236}" srcId="{0E1CB1FE-A8D6-4CE4-9416-F0CFBBEC5AD8}" destId="{DE44E1AE-E767-4332-9362-729757D1F9C9}" srcOrd="1" destOrd="0" parTransId="{38CD9C63-CDC6-4265-BEEB-A4EAF5CF0B3B}" sibTransId="{55291919-46E6-4E73-9659-3807E7DFDF75}"/>
    <dgm:cxn modelId="{09443774-68C1-441F-BFB2-3A76063C0626}" type="presOf" srcId="{0E1CB1FE-A8D6-4CE4-9416-F0CFBBEC5AD8}" destId="{FEA703CA-917A-4C76-A42F-65EA91AD6032}" srcOrd="0" destOrd="0" presId="urn:microsoft.com/office/officeart/2005/8/layout/vList2"/>
    <dgm:cxn modelId="{1D11AD77-B06D-410A-B0B1-0A599CDE83F2}" srcId="{0E1CB1FE-A8D6-4CE4-9416-F0CFBBEC5AD8}" destId="{2FDA6460-B61D-45CC-83FB-155F3822D135}" srcOrd="2" destOrd="0" parTransId="{B8F7F5BC-0446-4F9A-BD66-F3D54EB67E46}" sibTransId="{FA0B237E-6F0A-473B-B98A-921E3FB136DE}"/>
    <dgm:cxn modelId="{813FC5A1-882C-4071-94EF-4193DB55F82E}" srcId="{0E1CB1FE-A8D6-4CE4-9416-F0CFBBEC5AD8}" destId="{89CCBE64-2DF3-47A2-A312-68087F6676DD}" srcOrd="3" destOrd="0" parTransId="{764C9A0B-B51D-47E4-8457-E9F177EF13F6}" sibTransId="{CEC66F8D-51FA-427D-B4C9-4C55FBC74125}"/>
    <dgm:cxn modelId="{BA591BE1-7AE6-4844-96BA-0B1A6ACD9039}" srcId="{0E1CB1FE-A8D6-4CE4-9416-F0CFBBEC5AD8}" destId="{A794FA1F-49B7-44B8-9B33-13A38F983722}" srcOrd="0" destOrd="0" parTransId="{06066C2D-F150-4B1E-8642-D127EF7D0E3B}" sibTransId="{1B09360C-C72B-44A4-904F-D769F0F947AA}"/>
    <dgm:cxn modelId="{1BB8C4E7-937D-47B4-A9BF-2CB405B10408}" type="presOf" srcId="{A794FA1F-49B7-44B8-9B33-13A38F983722}" destId="{4D600F2A-C606-44F4-859C-D410F97F2BFA}" srcOrd="0" destOrd="0" presId="urn:microsoft.com/office/officeart/2005/8/layout/vList2"/>
    <dgm:cxn modelId="{01646BF2-B72B-43E2-8958-3AEFD3EB29D4}" type="presOf" srcId="{2FDA6460-B61D-45CC-83FB-155F3822D135}" destId="{1B473A71-AAA6-439A-814D-4413F074E50D}" srcOrd="0" destOrd="0" presId="urn:microsoft.com/office/officeart/2005/8/layout/vList2"/>
    <dgm:cxn modelId="{E392BA72-A2FF-49A2-B002-D8575D85382D}" type="presParOf" srcId="{FEA703CA-917A-4C76-A42F-65EA91AD6032}" destId="{4D600F2A-C606-44F4-859C-D410F97F2BFA}" srcOrd="0" destOrd="0" presId="urn:microsoft.com/office/officeart/2005/8/layout/vList2"/>
    <dgm:cxn modelId="{7F33D679-CC0E-4936-BC52-906B98C9D857}" type="presParOf" srcId="{FEA703CA-917A-4C76-A42F-65EA91AD6032}" destId="{2116E05F-C10A-4A2F-9EEF-CC9101441B13}" srcOrd="1" destOrd="0" presId="urn:microsoft.com/office/officeart/2005/8/layout/vList2"/>
    <dgm:cxn modelId="{23984FA3-5E78-47E5-812E-F4A4F076397B}" type="presParOf" srcId="{FEA703CA-917A-4C76-A42F-65EA91AD6032}" destId="{FD2ABD59-08AB-430C-9D57-E33857B7FDDA}" srcOrd="2" destOrd="0" presId="urn:microsoft.com/office/officeart/2005/8/layout/vList2"/>
    <dgm:cxn modelId="{ECC284E0-8F13-4F8D-9DC1-85DA3370FF1E}" type="presParOf" srcId="{FEA703CA-917A-4C76-A42F-65EA91AD6032}" destId="{75EA3071-CE4B-4768-BF8C-A07CA0FE2115}" srcOrd="3" destOrd="0" presId="urn:microsoft.com/office/officeart/2005/8/layout/vList2"/>
    <dgm:cxn modelId="{FED61773-4B71-4F38-8EAF-F48A1E7CC7C5}" type="presParOf" srcId="{FEA703CA-917A-4C76-A42F-65EA91AD6032}" destId="{1B473A71-AAA6-439A-814D-4413F074E50D}" srcOrd="4" destOrd="0" presId="urn:microsoft.com/office/officeart/2005/8/layout/vList2"/>
    <dgm:cxn modelId="{2F4A5C7C-BF8F-4281-9DF9-C0CAFF718C66}" type="presParOf" srcId="{FEA703CA-917A-4C76-A42F-65EA91AD6032}" destId="{1A64F801-34E9-4A10-BD35-57C1A6DBB3C2}" srcOrd="5" destOrd="0" presId="urn:microsoft.com/office/officeart/2005/8/layout/vList2"/>
    <dgm:cxn modelId="{645FDFBB-5FD0-4572-AAC0-0279A33A8BF6}" type="presParOf" srcId="{FEA703CA-917A-4C76-A42F-65EA91AD6032}" destId="{97EAB219-672B-456D-96A5-F2D80E2E52A8}"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8489201-8A28-4DFA-A190-50F6DE6BC7D4}"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9D59F4DE-9038-4416-8637-0C77A27E7E35}">
      <dgm:prSet/>
      <dgm:spPr/>
      <dgm:t>
        <a:bodyPr/>
        <a:lstStyle/>
        <a:p>
          <a:pPr>
            <a:lnSpc>
              <a:spcPct val="100000"/>
            </a:lnSpc>
          </a:pPr>
          <a:r>
            <a:rPr lang="en-US" baseline="0" dirty="0"/>
            <a:t>Know facility procedures</a:t>
          </a:r>
          <a:endParaRPr lang="en-US" dirty="0"/>
        </a:p>
      </dgm:t>
    </dgm:pt>
    <dgm:pt modelId="{7FE49B1F-3C26-4135-B2CE-55E76ADEC24C}" type="parTrans" cxnId="{F7C1BF88-7B03-4627-89A2-C1CB3322D29D}">
      <dgm:prSet/>
      <dgm:spPr/>
      <dgm:t>
        <a:bodyPr/>
        <a:lstStyle/>
        <a:p>
          <a:endParaRPr lang="en-US"/>
        </a:p>
      </dgm:t>
    </dgm:pt>
    <dgm:pt modelId="{A6509C79-1528-4D3F-8D52-C5DE7459651F}" type="sibTrans" cxnId="{F7C1BF88-7B03-4627-89A2-C1CB3322D29D}">
      <dgm:prSet/>
      <dgm:spPr/>
      <dgm:t>
        <a:bodyPr/>
        <a:lstStyle/>
        <a:p>
          <a:endParaRPr lang="en-US"/>
        </a:p>
      </dgm:t>
    </dgm:pt>
    <dgm:pt modelId="{27045D50-57DF-4BF9-AD4D-A221A0D41ADA}">
      <dgm:prSet/>
      <dgm:spPr/>
      <dgm:t>
        <a:bodyPr/>
        <a:lstStyle/>
        <a:p>
          <a:pPr>
            <a:lnSpc>
              <a:spcPct val="100000"/>
            </a:lnSpc>
          </a:pPr>
          <a:r>
            <a:rPr lang="en-US" baseline="0" dirty="0"/>
            <a:t>Know location of phone numbers</a:t>
          </a:r>
          <a:endParaRPr lang="en-US" dirty="0"/>
        </a:p>
      </dgm:t>
    </dgm:pt>
    <dgm:pt modelId="{DE276BEE-8A3A-41DF-97DF-ECFF910126F0}" type="parTrans" cxnId="{17BEC235-0270-475B-B881-95DA269DABEE}">
      <dgm:prSet/>
      <dgm:spPr/>
      <dgm:t>
        <a:bodyPr/>
        <a:lstStyle/>
        <a:p>
          <a:endParaRPr lang="en-US"/>
        </a:p>
      </dgm:t>
    </dgm:pt>
    <dgm:pt modelId="{6F6E0B25-EBA9-4936-8270-84743C10A441}" type="sibTrans" cxnId="{17BEC235-0270-475B-B881-95DA269DABEE}">
      <dgm:prSet/>
      <dgm:spPr/>
      <dgm:t>
        <a:bodyPr/>
        <a:lstStyle/>
        <a:p>
          <a:endParaRPr lang="en-US"/>
        </a:p>
      </dgm:t>
    </dgm:pt>
    <dgm:pt modelId="{5A7C87F8-750B-4BC1-A722-6A56134DE0FD}">
      <dgm:prSet/>
      <dgm:spPr/>
      <dgm:t>
        <a:bodyPr/>
        <a:lstStyle/>
        <a:p>
          <a:pPr>
            <a:lnSpc>
              <a:spcPct val="100000"/>
            </a:lnSpc>
          </a:pPr>
          <a:r>
            <a:rPr lang="en-US" baseline="0"/>
            <a:t>Remain calm</a:t>
          </a:r>
          <a:endParaRPr lang="en-US"/>
        </a:p>
      </dgm:t>
    </dgm:pt>
    <dgm:pt modelId="{066868A4-BE48-4257-BE81-E91526C04040}" type="parTrans" cxnId="{7462CC89-4A18-458A-B031-40A2BC68FA2B}">
      <dgm:prSet/>
      <dgm:spPr/>
      <dgm:t>
        <a:bodyPr/>
        <a:lstStyle/>
        <a:p>
          <a:endParaRPr lang="en-US"/>
        </a:p>
      </dgm:t>
    </dgm:pt>
    <dgm:pt modelId="{2DC73480-8417-4E48-970E-80909852D822}" type="sibTrans" cxnId="{7462CC89-4A18-458A-B031-40A2BC68FA2B}">
      <dgm:prSet/>
      <dgm:spPr/>
      <dgm:t>
        <a:bodyPr/>
        <a:lstStyle/>
        <a:p>
          <a:endParaRPr lang="en-US"/>
        </a:p>
      </dgm:t>
    </dgm:pt>
    <dgm:pt modelId="{2E238221-E839-4FC9-A227-62181E303132}">
      <dgm:prSet/>
      <dgm:spPr/>
      <dgm:t>
        <a:bodyPr/>
        <a:lstStyle/>
        <a:p>
          <a:pPr>
            <a:lnSpc>
              <a:spcPct val="100000"/>
            </a:lnSpc>
          </a:pPr>
          <a:r>
            <a:rPr lang="en-US" baseline="0" dirty="0"/>
            <a:t>Stay in scope of training</a:t>
          </a:r>
          <a:endParaRPr lang="en-US" dirty="0"/>
        </a:p>
      </dgm:t>
    </dgm:pt>
    <dgm:pt modelId="{EFC6C66E-A42E-44D7-900B-D07E535AB3FD}" type="parTrans" cxnId="{A57C87FA-D2FD-4206-9E54-0002FD39A64F}">
      <dgm:prSet/>
      <dgm:spPr/>
      <dgm:t>
        <a:bodyPr/>
        <a:lstStyle/>
        <a:p>
          <a:endParaRPr lang="en-US"/>
        </a:p>
      </dgm:t>
    </dgm:pt>
    <dgm:pt modelId="{9DD9B4B9-EFB8-4B09-8D17-6E010818263A}" type="sibTrans" cxnId="{A57C87FA-D2FD-4206-9E54-0002FD39A64F}">
      <dgm:prSet/>
      <dgm:spPr/>
      <dgm:t>
        <a:bodyPr/>
        <a:lstStyle/>
        <a:p>
          <a:endParaRPr lang="en-US"/>
        </a:p>
      </dgm:t>
    </dgm:pt>
    <dgm:pt modelId="{33050A88-15E0-4823-B37B-763B83416ADE}">
      <dgm:prSet/>
      <dgm:spPr/>
      <dgm:t>
        <a:bodyPr/>
        <a:lstStyle/>
        <a:p>
          <a:pPr>
            <a:lnSpc>
              <a:spcPct val="100000"/>
            </a:lnSpc>
          </a:pPr>
          <a:r>
            <a:rPr lang="en-US" dirty="0"/>
            <a:t>Know location of emergency equipment and supplies (crash cart, emergency kits, etc.)</a:t>
          </a:r>
        </a:p>
      </dgm:t>
    </dgm:pt>
    <dgm:pt modelId="{51124E9A-92F6-41D9-9219-A84D223F43A1}" type="parTrans" cxnId="{4C86E8D2-CBA9-40B2-B90F-AE88A7E28B4A}">
      <dgm:prSet/>
      <dgm:spPr/>
      <dgm:t>
        <a:bodyPr/>
        <a:lstStyle/>
        <a:p>
          <a:endParaRPr lang="en-US"/>
        </a:p>
      </dgm:t>
    </dgm:pt>
    <dgm:pt modelId="{676870A3-7963-4734-9C0D-39B548946781}" type="sibTrans" cxnId="{4C86E8D2-CBA9-40B2-B90F-AE88A7E28B4A}">
      <dgm:prSet/>
      <dgm:spPr/>
      <dgm:t>
        <a:bodyPr/>
        <a:lstStyle/>
        <a:p>
          <a:endParaRPr lang="en-US"/>
        </a:p>
      </dgm:t>
    </dgm:pt>
    <dgm:pt modelId="{D5DCC327-21D4-490B-9C45-39A87CC69B82}" type="pres">
      <dgm:prSet presAssocID="{E8489201-8A28-4DFA-A190-50F6DE6BC7D4}" presName="root" presStyleCnt="0">
        <dgm:presLayoutVars>
          <dgm:dir/>
          <dgm:resizeHandles val="exact"/>
        </dgm:presLayoutVars>
      </dgm:prSet>
      <dgm:spPr/>
    </dgm:pt>
    <dgm:pt modelId="{0792D9AB-8837-4659-B0CC-EC15F51D7538}" type="pres">
      <dgm:prSet presAssocID="{9D59F4DE-9038-4416-8637-0C77A27E7E35}" presName="compNode" presStyleCnt="0"/>
      <dgm:spPr/>
    </dgm:pt>
    <dgm:pt modelId="{237A535B-262B-4D7B-A565-7A69AB4EF044}" type="pres">
      <dgm:prSet presAssocID="{9D59F4DE-9038-4416-8637-0C77A27E7E35}" presName="bgRect" presStyleLbl="bgShp" presStyleIdx="0" presStyleCnt="5"/>
      <dgm:spPr/>
    </dgm:pt>
    <dgm:pt modelId="{E08B71DA-21A1-437B-B208-457C46C6ACAE}" type="pres">
      <dgm:prSet presAssocID="{9D59F4DE-9038-4416-8637-0C77A27E7E35}"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 List"/>
        </a:ext>
      </dgm:extLst>
    </dgm:pt>
    <dgm:pt modelId="{62FAEA2B-CCD1-4EDB-B030-BE63BFAB9274}" type="pres">
      <dgm:prSet presAssocID="{9D59F4DE-9038-4416-8637-0C77A27E7E35}" presName="spaceRect" presStyleCnt="0"/>
      <dgm:spPr/>
    </dgm:pt>
    <dgm:pt modelId="{40FFF5E0-3EC4-43BE-9EE8-09A9EF91ECBA}" type="pres">
      <dgm:prSet presAssocID="{9D59F4DE-9038-4416-8637-0C77A27E7E35}" presName="parTx" presStyleLbl="revTx" presStyleIdx="0" presStyleCnt="5">
        <dgm:presLayoutVars>
          <dgm:chMax val="0"/>
          <dgm:chPref val="0"/>
        </dgm:presLayoutVars>
      </dgm:prSet>
      <dgm:spPr/>
    </dgm:pt>
    <dgm:pt modelId="{643DFA89-7DCA-4420-BEDA-832BA23DD12A}" type="pres">
      <dgm:prSet presAssocID="{A6509C79-1528-4D3F-8D52-C5DE7459651F}" presName="sibTrans" presStyleCnt="0"/>
      <dgm:spPr/>
    </dgm:pt>
    <dgm:pt modelId="{29CF68CF-4E5C-4739-A36A-85D369A19618}" type="pres">
      <dgm:prSet presAssocID="{27045D50-57DF-4BF9-AD4D-A221A0D41ADA}" presName="compNode" presStyleCnt="0"/>
      <dgm:spPr/>
    </dgm:pt>
    <dgm:pt modelId="{65402948-8C54-4542-B84A-EC1810D4E632}" type="pres">
      <dgm:prSet presAssocID="{27045D50-57DF-4BF9-AD4D-A221A0D41ADA}" presName="bgRect" presStyleLbl="bgShp" presStyleIdx="1" presStyleCnt="5"/>
      <dgm:spPr/>
    </dgm:pt>
    <dgm:pt modelId="{0286C966-C4A5-41EA-A34A-70FD88ECACAA}" type="pres">
      <dgm:prSet presAssocID="{27045D50-57DF-4BF9-AD4D-A221A0D41ADA}"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eceiver"/>
        </a:ext>
      </dgm:extLst>
    </dgm:pt>
    <dgm:pt modelId="{BFB699F1-C41E-4869-9B28-57B35EAC1935}" type="pres">
      <dgm:prSet presAssocID="{27045D50-57DF-4BF9-AD4D-A221A0D41ADA}" presName="spaceRect" presStyleCnt="0"/>
      <dgm:spPr/>
    </dgm:pt>
    <dgm:pt modelId="{88E2825E-5517-402E-9EEF-8DE2AEE7CB25}" type="pres">
      <dgm:prSet presAssocID="{27045D50-57DF-4BF9-AD4D-A221A0D41ADA}" presName="parTx" presStyleLbl="revTx" presStyleIdx="1" presStyleCnt="5">
        <dgm:presLayoutVars>
          <dgm:chMax val="0"/>
          <dgm:chPref val="0"/>
        </dgm:presLayoutVars>
      </dgm:prSet>
      <dgm:spPr/>
    </dgm:pt>
    <dgm:pt modelId="{E040230B-CE41-4D82-B4C5-EE759BAEAD3B}" type="pres">
      <dgm:prSet presAssocID="{6F6E0B25-EBA9-4936-8270-84743C10A441}" presName="sibTrans" presStyleCnt="0"/>
      <dgm:spPr/>
    </dgm:pt>
    <dgm:pt modelId="{C0D68DA2-C201-4BF0-A485-937B0E0616B1}" type="pres">
      <dgm:prSet presAssocID="{33050A88-15E0-4823-B37B-763B83416ADE}" presName="compNode" presStyleCnt="0"/>
      <dgm:spPr/>
    </dgm:pt>
    <dgm:pt modelId="{1EA7E3F7-D267-4350-A771-78B54A6A898E}" type="pres">
      <dgm:prSet presAssocID="{33050A88-15E0-4823-B37B-763B83416ADE}" presName="bgRect" presStyleLbl="bgShp" presStyleIdx="2" presStyleCnt="5"/>
      <dgm:spPr/>
    </dgm:pt>
    <dgm:pt modelId="{7510DF0C-7DA2-4D6F-A34D-9B1DB2273C4E}" type="pres">
      <dgm:prSet presAssocID="{33050A88-15E0-4823-B37B-763B83416ADE}" presName="iconRect" presStyleLbl="node1" presStyleIdx="2" presStyleCnt="5"/>
      <dgm:spPr/>
    </dgm:pt>
    <dgm:pt modelId="{2BA51F6C-05E7-4074-9536-6DD62F4FC46B}" type="pres">
      <dgm:prSet presAssocID="{33050A88-15E0-4823-B37B-763B83416ADE}" presName="spaceRect" presStyleCnt="0"/>
      <dgm:spPr/>
    </dgm:pt>
    <dgm:pt modelId="{56FAF4F5-3F7A-49BC-8B63-0C5494852FB7}" type="pres">
      <dgm:prSet presAssocID="{33050A88-15E0-4823-B37B-763B83416ADE}" presName="parTx" presStyleLbl="revTx" presStyleIdx="2" presStyleCnt="5">
        <dgm:presLayoutVars>
          <dgm:chMax val="0"/>
          <dgm:chPref val="0"/>
        </dgm:presLayoutVars>
      </dgm:prSet>
      <dgm:spPr/>
    </dgm:pt>
    <dgm:pt modelId="{D93246F6-E973-4295-8807-CC2C8E82C0E2}" type="pres">
      <dgm:prSet presAssocID="{676870A3-7963-4734-9C0D-39B548946781}" presName="sibTrans" presStyleCnt="0"/>
      <dgm:spPr/>
    </dgm:pt>
    <dgm:pt modelId="{64454100-FA4E-49E6-95D9-222F86DB4F51}" type="pres">
      <dgm:prSet presAssocID="{5A7C87F8-750B-4BC1-A722-6A56134DE0FD}" presName="compNode" presStyleCnt="0"/>
      <dgm:spPr/>
    </dgm:pt>
    <dgm:pt modelId="{5228EBFC-ACA8-458A-8AB3-FF80D1EE28EC}" type="pres">
      <dgm:prSet presAssocID="{5A7C87F8-750B-4BC1-A722-6A56134DE0FD}" presName="bgRect" presStyleLbl="bgShp" presStyleIdx="3" presStyleCnt="5"/>
      <dgm:spPr/>
    </dgm:pt>
    <dgm:pt modelId="{C43D62D2-084A-4F69-9C81-D66DDB5AECAB}" type="pres">
      <dgm:prSet presAssocID="{5A7C87F8-750B-4BC1-A722-6A56134DE0FD}" presName="iconRect" presStyleLbl="node1" presStyleIdx="3"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adphones"/>
        </a:ext>
      </dgm:extLst>
    </dgm:pt>
    <dgm:pt modelId="{6A895FF4-B4D2-45E1-A539-A84069903284}" type="pres">
      <dgm:prSet presAssocID="{5A7C87F8-750B-4BC1-A722-6A56134DE0FD}" presName="spaceRect" presStyleCnt="0"/>
      <dgm:spPr/>
    </dgm:pt>
    <dgm:pt modelId="{3CB6399D-F1D5-4469-9028-7D134D1F35A4}" type="pres">
      <dgm:prSet presAssocID="{5A7C87F8-750B-4BC1-A722-6A56134DE0FD}" presName="parTx" presStyleLbl="revTx" presStyleIdx="3" presStyleCnt="5">
        <dgm:presLayoutVars>
          <dgm:chMax val="0"/>
          <dgm:chPref val="0"/>
        </dgm:presLayoutVars>
      </dgm:prSet>
      <dgm:spPr/>
    </dgm:pt>
    <dgm:pt modelId="{0719ECB7-9118-44FD-B391-FE0065DD3CB5}" type="pres">
      <dgm:prSet presAssocID="{2DC73480-8417-4E48-970E-80909852D822}" presName="sibTrans" presStyleCnt="0"/>
      <dgm:spPr/>
    </dgm:pt>
    <dgm:pt modelId="{29129A55-D34F-4ADC-98B2-E6E16EB74017}" type="pres">
      <dgm:prSet presAssocID="{2E238221-E839-4FC9-A227-62181E303132}" presName="compNode" presStyleCnt="0"/>
      <dgm:spPr/>
    </dgm:pt>
    <dgm:pt modelId="{FBD62579-4A0B-40E9-9A2A-D81AF2070E99}" type="pres">
      <dgm:prSet presAssocID="{2E238221-E839-4FC9-A227-62181E303132}" presName="bgRect" presStyleLbl="bgShp" presStyleIdx="4" presStyleCnt="5"/>
      <dgm:spPr/>
    </dgm:pt>
    <dgm:pt modelId="{A0DAB87C-0A03-4A06-9A4A-8A9BAAD4C7EC}" type="pres">
      <dgm:prSet presAssocID="{2E238221-E839-4FC9-A227-62181E303132}" presName="iconRect" presStyleLbl="node1" presStyleIdx="4"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Teacher"/>
        </a:ext>
      </dgm:extLst>
    </dgm:pt>
    <dgm:pt modelId="{7EDE7B16-D444-4831-BA15-BAEEDCC8A1E4}" type="pres">
      <dgm:prSet presAssocID="{2E238221-E839-4FC9-A227-62181E303132}" presName="spaceRect" presStyleCnt="0"/>
      <dgm:spPr/>
    </dgm:pt>
    <dgm:pt modelId="{DE7686C7-E18C-45B9-B6D4-459A2796B3BC}" type="pres">
      <dgm:prSet presAssocID="{2E238221-E839-4FC9-A227-62181E303132}" presName="parTx" presStyleLbl="revTx" presStyleIdx="4" presStyleCnt="5">
        <dgm:presLayoutVars>
          <dgm:chMax val="0"/>
          <dgm:chPref val="0"/>
        </dgm:presLayoutVars>
      </dgm:prSet>
      <dgm:spPr/>
    </dgm:pt>
  </dgm:ptLst>
  <dgm:cxnLst>
    <dgm:cxn modelId="{2F6EB01E-96E1-4615-9CAE-5466F5639453}" type="presOf" srcId="{2E238221-E839-4FC9-A227-62181E303132}" destId="{DE7686C7-E18C-45B9-B6D4-459A2796B3BC}" srcOrd="0" destOrd="0" presId="urn:microsoft.com/office/officeart/2018/2/layout/IconVerticalSolidList"/>
    <dgm:cxn modelId="{17BEC235-0270-475B-B881-95DA269DABEE}" srcId="{E8489201-8A28-4DFA-A190-50F6DE6BC7D4}" destId="{27045D50-57DF-4BF9-AD4D-A221A0D41ADA}" srcOrd="1" destOrd="0" parTransId="{DE276BEE-8A3A-41DF-97DF-ECFF910126F0}" sibTransId="{6F6E0B25-EBA9-4936-8270-84743C10A441}"/>
    <dgm:cxn modelId="{2BEC1040-09B7-4A1E-A7DB-BF15C359D6E4}" type="presOf" srcId="{9D59F4DE-9038-4416-8637-0C77A27E7E35}" destId="{40FFF5E0-3EC4-43BE-9EE8-09A9EF91ECBA}" srcOrd="0" destOrd="0" presId="urn:microsoft.com/office/officeart/2018/2/layout/IconVerticalSolidList"/>
    <dgm:cxn modelId="{F7C1BF88-7B03-4627-89A2-C1CB3322D29D}" srcId="{E8489201-8A28-4DFA-A190-50F6DE6BC7D4}" destId="{9D59F4DE-9038-4416-8637-0C77A27E7E35}" srcOrd="0" destOrd="0" parTransId="{7FE49B1F-3C26-4135-B2CE-55E76ADEC24C}" sibTransId="{A6509C79-1528-4D3F-8D52-C5DE7459651F}"/>
    <dgm:cxn modelId="{7462CC89-4A18-458A-B031-40A2BC68FA2B}" srcId="{E8489201-8A28-4DFA-A190-50F6DE6BC7D4}" destId="{5A7C87F8-750B-4BC1-A722-6A56134DE0FD}" srcOrd="3" destOrd="0" parTransId="{066868A4-BE48-4257-BE81-E91526C04040}" sibTransId="{2DC73480-8417-4E48-970E-80909852D822}"/>
    <dgm:cxn modelId="{4E8A2299-86FC-4210-BF53-8C1C696AD69B}" type="presOf" srcId="{33050A88-15E0-4823-B37B-763B83416ADE}" destId="{56FAF4F5-3F7A-49BC-8B63-0C5494852FB7}" srcOrd="0" destOrd="0" presId="urn:microsoft.com/office/officeart/2018/2/layout/IconVerticalSolidList"/>
    <dgm:cxn modelId="{7D84C1AF-7949-4DF7-B13D-2D8932AF282B}" type="presOf" srcId="{E8489201-8A28-4DFA-A190-50F6DE6BC7D4}" destId="{D5DCC327-21D4-490B-9C45-39A87CC69B82}" srcOrd="0" destOrd="0" presId="urn:microsoft.com/office/officeart/2018/2/layout/IconVerticalSolidList"/>
    <dgm:cxn modelId="{1E90D3CA-03D1-4E89-AC35-25F8EF55A572}" type="presOf" srcId="{5A7C87F8-750B-4BC1-A722-6A56134DE0FD}" destId="{3CB6399D-F1D5-4469-9028-7D134D1F35A4}" srcOrd="0" destOrd="0" presId="urn:microsoft.com/office/officeart/2018/2/layout/IconVerticalSolidList"/>
    <dgm:cxn modelId="{4C86E8D2-CBA9-40B2-B90F-AE88A7E28B4A}" srcId="{E8489201-8A28-4DFA-A190-50F6DE6BC7D4}" destId="{33050A88-15E0-4823-B37B-763B83416ADE}" srcOrd="2" destOrd="0" parTransId="{51124E9A-92F6-41D9-9219-A84D223F43A1}" sibTransId="{676870A3-7963-4734-9C0D-39B548946781}"/>
    <dgm:cxn modelId="{4270EDD2-5CF0-4B6D-AD66-4669DBF99015}" type="presOf" srcId="{27045D50-57DF-4BF9-AD4D-A221A0D41ADA}" destId="{88E2825E-5517-402E-9EEF-8DE2AEE7CB25}" srcOrd="0" destOrd="0" presId="urn:microsoft.com/office/officeart/2018/2/layout/IconVerticalSolidList"/>
    <dgm:cxn modelId="{A57C87FA-D2FD-4206-9E54-0002FD39A64F}" srcId="{E8489201-8A28-4DFA-A190-50F6DE6BC7D4}" destId="{2E238221-E839-4FC9-A227-62181E303132}" srcOrd="4" destOrd="0" parTransId="{EFC6C66E-A42E-44D7-900B-D07E535AB3FD}" sibTransId="{9DD9B4B9-EFB8-4B09-8D17-6E010818263A}"/>
    <dgm:cxn modelId="{747FC99C-2DE6-46A6-B420-3F96571D382D}" type="presParOf" srcId="{D5DCC327-21D4-490B-9C45-39A87CC69B82}" destId="{0792D9AB-8837-4659-B0CC-EC15F51D7538}" srcOrd="0" destOrd="0" presId="urn:microsoft.com/office/officeart/2018/2/layout/IconVerticalSolidList"/>
    <dgm:cxn modelId="{54B6BC42-7E33-439C-B653-B94D8B96622E}" type="presParOf" srcId="{0792D9AB-8837-4659-B0CC-EC15F51D7538}" destId="{237A535B-262B-4D7B-A565-7A69AB4EF044}" srcOrd="0" destOrd="0" presId="urn:microsoft.com/office/officeart/2018/2/layout/IconVerticalSolidList"/>
    <dgm:cxn modelId="{97D94FAA-0E3A-494E-9556-0B323A1E3EE4}" type="presParOf" srcId="{0792D9AB-8837-4659-B0CC-EC15F51D7538}" destId="{E08B71DA-21A1-437B-B208-457C46C6ACAE}" srcOrd="1" destOrd="0" presId="urn:microsoft.com/office/officeart/2018/2/layout/IconVerticalSolidList"/>
    <dgm:cxn modelId="{DC4BF6EB-0DA4-4F0B-89BA-4CBB554484B9}" type="presParOf" srcId="{0792D9AB-8837-4659-B0CC-EC15F51D7538}" destId="{62FAEA2B-CCD1-4EDB-B030-BE63BFAB9274}" srcOrd="2" destOrd="0" presId="urn:microsoft.com/office/officeart/2018/2/layout/IconVerticalSolidList"/>
    <dgm:cxn modelId="{89D3972C-0436-4CEE-A02F-B625736389A6}" type="presParOf" srcId="{0792D9AB-8837-4659-B0CC-EC15F51D7538}" destId="{40FFF5E0-3EC4-43BE-9EE8-09A9EF91ECBA}" srcOrd="3" destOrd="0" presId="urn:microsoft.com/office/officeart/2018/2/layout/IconVerticalSolidList"/>
    <dgm:cxn modelId="{99DF90A3-BD8A-46CB-B9FC-4F91386A32A3}" type="presParOf" srcId="{D5DCC327-21D4-490B-9C45-39A87CC69B82}" destId="{643DFA89-7DCA-4420-BEDA-832BA23DD12A}" srcOrd="1" destOrd="0" presId="urn:microsoft.com/office/officeart/2018/2/layout/IconVerticalSolidList"/>
    <dgm:cxn modelId="{5CD09F3A-A7D0-460D-A6A4-06C10AE73FBE}" type="presParOf" srcId="{D5DCC327-21D4-490B-9C45-39A87CC69B82}" destId="{29CF68CF-4E5C-4739-A36A-85D369A19618}" srcOrd="2" destOrd="0" presId="urn:microsoft.com/office/officeart/2018/2/layout/IconVerticalSolidList"/>
    <dgm:cxn modelId="{0AD46CA4-CCE8-476D-B4DB-60C6BF827A7D}" type="presParOf" srcId="{29CF68CF-4E5C-4739-A36A-85D369A19618}" destId="{65402948-8C54-4542-B84A-EC1810D4E632}" srcOrd="0" destOrd="0" presId="urn:microsoft.com/office/officeart/2018/2/layout/IconVerticalSolidList"/>
    <dgm:cxn modelId="{FB5CF98E-C087-491D-A278-B06614115679}" type="presParOf" srcId="{29CF68CF-4E5C-4739-A36A-85D369A19618}" destId="{0286C966-C4A5-41EA-A34A-70FD88ECACAA}" srcOrd="1" destOrd="0" presId="urn:microsoft.com/office/officeart/2018/2/layout/IconVerticalSolidList"/>
    <dgm:cxn modelId="{3EA1940D-2A55-4EA7-AA9B-35F4A8741DCF}" type="presParOf" srcId="{29CF68CF-4E5C-4739-A36A-85D369A19618}" destId="{BFB699F1-C41E-4869-9B28-57B35EAC1935}" srcOrd="2" destOrd="0" presId="urn:microsoft.com/office/officeart/2018/2/layout/IconVerticalSolidList"/>
    <dgm:cxn modelId="{658548F6-4C60-42F7-9D01-91AF60CC6E30}" type="presParOf" srcId="{29CF68CF-4E5C-4739-A36A-85D369A19618}" destId="{88E2825E-5517-402E-9EEF-8DE2AEE7CB25}" srcOrd="3" destOrd="0" presId="urn:microsoft.com/office/officeart/2018/2/layout/IconVerticalSolidList"/>
    <dgm:cxn modelId="{D43BF6F5-3EF4-4CF6-878A-83357739A3E7}" type="presParOf" srcId="{D5DCC327-21D4-490B-9C45-39A87CC69B82}" destId="{E040230B-CE41-4D82-B4C5-EE759BAEAD3B}" srcOrd="3" destOrd="0" presId="urn:microsoft.com/office/officeart/2018/2/layout/IconVerticalSolidList"/>
    <dgm:cxn modelId="{9DBE7F06-C749-49D1-9102-416F9AEB0215}" type="presParOf" srcId="{D5DCC327-21D4-490B-9C45-39A87CC69B82}" destId="{C0D68DA2-C201-4BF0-A485-937B0E0616B1}" srcOrd="4" destOrd="0" presId="urn:microsoft.com/office/officeart/2018/2/layout/IconVerticalSolidList"/>
    <dgm:cxn modelId="{1830255E-B994-4CF0-B3C2-997268004A71}" type="presParOf" srcId="{C0D68DA2-C201-4BF0-A485-937B0E0616B1}" destId="{1EA7E3F7-D267-4350-A771-78B54A6A898E}" srcOrd="0" destOrd="0" presId="urn:microsoft.com/office/officeart/2018/2/layout/IconVerticalSolidList"/>
    <dgm:cxn modelId="{935B45D0-F4DE-4F64-A806-2E14A9740906}" type="presParOf" srcId="{C0D68DA2-C201-4BF0-A485-937B0E0616B1}" destId="{7510DF0C-7DA2-4D6F-A34D-9B1DB2273C4E}" srcOrd="1" destOrd="0" presId="urn:microsoft.com/office/officeart/2018/2/layout/IconVerticalSolidList"/>
    <dgm:cxn modelId="{21D121FF-4491-4CF8-A7F8-29371DB6DBAB}" type="presParOf" srcId="{C0D68DA2-C201-4BF0-A485-937B0E0616B1}" destId="{2BA51F6C-05E7-4074-9536-6DD62F4FC46B}" srcOrd="2" destOrd="0" presId="urn:microsoft.com/office/officeart/2018/2/layout/IconVerticalSolidList"/>
    <dgm:cxn modelId="{D5C2DF80-E55C-42E5-B535-BE590464668C}" type="presParOf" srcId="{C0D68DA2-C201-4BF0-A485-937B0E0616B1}" destId="{56FAF4F5-3F7A-49BC-8B63-0C5494852FB7}" srcOrd="3" destOrd="0" presId="urn:microsoft.com/office/officeart/2018/2/layout/IconVerticalSolidList"/>
    <dgm:cxn modelId="{29F38FD1-ABC9-4622-9B43-163D573764B3}" type="presParOf" srcId="{D5DCC327-21D4-490B-9C45-39A87CC69B82}" destId="{D93246F6-E973-4295-8807-CC2C8E82C0E2}" srcOrd="5" destOrd="0" presId="urn:microsoft.com/office/officeart/2018/2/layout/IconVerticalSolidList"/>
    <dgm:cxn modelId="{4E5B248C-9AC8-47C7-BCBB-467DB3B3A304}" type="presParOf" srcId="{D5DCC327-21D4-490B-9C45-39A87CC69B82}" destId="{64454100-FA4E-49E6-95D9-222F86DB4F51}" srcOrd="6" destOrd="0" presId="urn:microsoft.com/office/officeart/2018/2/layout/IconVerticalSolidList"/>
    <dgm:cxn modelId="{733FCF5C-9941-4E4A-AFAF-A812AFC5F862}" type="presParOf" srcId="{64454100-FA4E-49E6-95D9-222F86DB4F51}" destId="{5228EBFC-ACA8-458A-8AB3-FF80D1EE28EC}" srcOrd="0" destOrd="0" presId="urn:microsoft.com/office/officeart/2018/2/layout/IconVerticalSolidList"/>
    <dgm:cxn modelId="{032055F8-7D0E-48FA-9FFB-81B9593766E4}" type="presParOf" srcId="{64454100-FA4E-49E6-95D9-222F86DB4F51}" destId="{C43D62D2-084A-4F69-9C81-D66DDB5AECAB}" srcOrd="1" destOrd="0" presId="urn:microsoft.com/office/officeart/2018/2/layout/IconVerticalSolidList"/>
    <dgm:cxn modelId="{93F36CCF-5528-45AE-BDC2-07C90C049711}" type="presParOf" srcId="{64454100-FA4E-49E6-95D9-222F86DB4F51}" destId="{6A895FF4-B4D2-45E1-A539-A84069903284}" srcOrd="2" destOrd="0" presId="urn:microsoft.com/office/officeart/2018/2/layout/IconVerticalSolidList"/>
    <dgm:cxn modelId="{C9E04C99-533D-4B83-835E-246313229803}" type="presParOf" srcId="{64454100-FA4E-49E6-95D9-222F86DB4F51}" destId="{3CB6399D-F1D5-4469-9028-7D134D1F35A4}" srcOrd="3" destOrd="0" presId="urn:microsoft.com/office/officeart/2018/2/layout/IconVerticalSolidList"/>
    <dgm:cxn modelId="{F39DFCC3-276D-4346-A5B8-35D1D6CB76AE}" type="presParOf" srcId="{D5DCC327-21D4-490B-9C45-39A87CC69B82}" destId="{0719ECB7-9118-44FD-B391-FE0065DD3CB5}" srcOrd="7" destOrd="0" presId="urn:microsoft.com/office/officeart/2018/2/layout/IconVerticalSolidList"/>
    <dgm:cxn modelId="{44D8C175-CCF5-490A-8002-97CEC9C19247}" type="presParOf" srcId="{D5DCC327-21D4-490B-9C45-39A87CC69B82}" destId="{29129A55-D34F-4ADC-98B2-E6E16EB74017}" srcOrd="8" destOrd="0" presId="urn:microsoft.com/office/officeart/2018/2/layout/IconVerticalSolidList"/>
    <dgm:cxn modelId="{2CAC16E0-B3B2-4780-88E6-3A24286CFD76}" type="presParOf" srcId="{29129A55-D34F-4ADC-98B2-E6E16EB74017}" destId="{FBD62579-4A0B-40E9-9A2A-D81AF2070E99}" srcOrd="0" destOrd="0" presId="urn:microsoft.com/office/officeart/2018/2/layout/IconVerticalSolidList"/>
    <dgm:cxn modelId="{F29CE79F-9C48-4170-B4D2-FA709DE9E745}" type="presParOf" srcId="{29129A55-D34F-4ADC-98B2-E6E16EB74017}" destId="{A0DAB87C-0A03-4A06-9A4A-8A9BAAD4C7EC}" srcOrd="1" destOrd="0" presId="urn:microsoft.com/office/officeart/2018/2/layout/IconVerticalSolidList"/>
    <dgm:cxn modelId="{8F077207-FD5A-4138-893B-AC1F5432312B}" type="presParOf" srcId="{29129A55-D34F-4ADC-98B2-E6E16EB74017}" destId="{7EDE7B16-D444-4831-BA15-BAEEDCC8A1E4}" srcOrd="2" destOrd="0" presId="urn:microsoft.com/office/officeart/2018/2/layout/IconVerticalSolidList"/>
    <dgm:cxn modelId="{E104143C-E2FD-439A-B094-7490480E12BB}" type="presParOf" srcId="{29129A55-D34F-4ADC-98B2-E6E16EB74017}" destId="{DE7686C7-E18C-45B9-B6D4-459A2796B3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8446C1B-DE35-4AF2-820E-99DDC2028C40}"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0765AB79-3D5F-4EF7-85AA-CEBBEFFB208D}">
      <dgm:prSet phldrT="[Text]"/>
      <dgm:spPr>
        <a:solidFill>
          <a:schemeClr val="accent3">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Identify problem</a:t>
          </a:r>
        </a:p>
      </dgm:t>
    </dgm:pt>
    <dgm:pt modelId="{BF7FD743-9A76-4B02-9639-A274E91A8BA8}" type="parTrans" cxnId="{E5FD1A5F-14B5-4A3A-BCE5-6E112AB7EA25}">
      <dgm:prSet/>
      <dgm:spPr/>
      <dgm:t>
        <a:bodyPr/>
        <a:lstStyle/>
        <a:p>
          <a:endParaRPr lang="en-US"/>
        </a:p>
      </dgm:t>
    </dgm:pt>
    <dgm:pt modelId="{5CADA9FC-246C-4229-AE55-9B199BC5EE6A}" type="sibTrans" cxnId="{E5FD1A5F-14B5-4A3A-BCE5-6E112AB7EA25}">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03EDD9DD-4C8B-4E8C-998C-CDC6DFA97DBE}">
      <dgm:prSet phldrT="[Text]"/>
      <dgm:spPr>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Gather information</a:t>
          </a:r>
        </a:p>
      </dgm:t>
    </dgm:pt>
    <dgm:pt modelId="{F41080A4-CB3E-48BA-8E62-E6AE73A49A02}" type="parTrans" cxnId="{A631EE05-2A33-440A-8842-BBEF67A6CE2E}">
      <dgm:prSet/>
      <dgm:spPr/>
      <dgm:t>
        <a:bodyPr/>
        <a:lstStyle/>
        <a:p>
          <a:endParaRPr lang="en-US"/>
        </a:p>
      </dgm:t>
    </dgm:pt>
    <dgm:pt modelId="{E7C3A94B-5A1D-48EB-AAF2-F9268B9BDF6D}" type="sibTrans" cxnId="{A631EE05-2A33-440A-8842-BBEF67A6CE2E}">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7A24E551-BF94-40CC-96A6-6557C85B0ECE}">
      <dgm:prSet phldrT="[Text]"/>
      <dgm:spPr>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Identify possible solutions</a:t>
          </a:r>
        </a:p>
      </dgm:t>
    </dgm:pt>
    <dgm:pt modelId="{CE75DBC9-4D76-4FA9-97CD-BC024B4E3C54}" type="parTrans" cxnId="{C70D4F64-87B0-4DCD-BFA0-267D5DB36514}">
      <dgm:prSet/>
      <dgm:spPr/>
      <dgm:t>
        <a:bodyPr/>
        <a:lstStyle/>
        <a:p>
          <a:endParaRPr lang="en-US"/>
        </a:p>
      </dgm:t>
    </dgm:pt>
    <dgm:pt modelId="{92FD8CE2-9D34-4D68-98E1-0FB529603BA0}" type="sibTrans" cxnId="{C70D4F64-87B0-4DCD-BFA0-267D5DB36514}">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A5371E83-6C5D-48AE-881F-C20C98D48857}">
      <dgm:prSet phldrT="[Text]"/>
      <dgm:spPr>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Select &amp; implement solution</a:t>
          </a:r>
        </a:p>
      </dgm:t>
    </dgm:pt>
    <dgm:pt modelId="{8D50DC74-8720-4196-9B53-8AFE0B684A3D}" type="parTrans" cxnId="{324FCD0C-51C1-4B25-A3B0-24350DCB083B}">
      <dgm:prSet/>
      <dgm:spPr/>
      <dgm:t>
        <a:bodyPr/>
        <a:lstStyle/>
        <a:p>
          <a:endParaRPr lang="en-US"/>
        </a:p>
      </dgm:t>
    </dgm:pt>
    <dgm:pt modelId="{DE36F856-EAD7-42BC-9B61-EEE22EB8D298}" type="sibTrans" cxnId="{324FCD0C-51C1-4B25-A3B0-24350DCB083B}">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88ECDBF8-C284-41FB-998A-0819A880F364}">
      <dgm:prSet phldrT="[Tex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Evaluate &amp; revise</a:t>
          </a:r>
        </a:p>
      </dgm:t>
    </dgm:pt>
    <dgm:pt modelId="{579E19E1-693B-44A0-97E5-2117A49E2F4D}" type="parTrans" cxnId="{14C947D5-4763-478A-BB0C-313C593AE0A6}">
      <dgm:prSet/>
      <dgm:spPr/>
      <dgm:t>
        <a:bodyPr/>
        <a:lstStyle/>
        <a:p>
          <a:endParaRPr lang="en-US"/>
        </a:p>
      </dgm:t>
    </dgm:pt>
    <dgm:pt modelId="{0E6FBA06-BE9A-46C5-845C-2C6C04CE359C}" type="sibTrans" cxnId="{14C947D5-4763-478A-BB0C-313C593AE0A6}">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79F4BCCE-D2D4-45F7-9C47-A0AD43F6873C}" type="pres">
      <dgm:prSet presAssocID="{08446C1B-DE35-4AF2-820E-99DDC2028C40}" presName="cycle" presStyleCnt="0">
        <dgm:presLayoutVars>
          <dgm:dir/>
          <dgm:resizeHandles val="exact"/>
        </dgm:presLayoutVars>
      </dgm:prSet>
      <dgm:spPr/>
    </dgm:pt>
    <dgm:pt modelId="{0901DB4B-ED60-4884-A42A-37C4C5E41808}" type="pres">
      <dgm:prSet presAssocID="{0765AB79-3D5F-4EF7-85AA-CEBBEFFB208D}" presName="node" presStyleLbl="node1" presStyleIdx="0" presStyleCnt="5">
        <dgm:presLayoutVars>
          <dgm:bulletEnabled val="1"/>
        </dgm:presLayoutVars>
      </dgm:prSet>
      <dgm:spPr/>
    </dgm:pt>
    <dgm:pt modelId="{1E485342-2AA8-4746-B9A4-4B8145D73E69}" type="pres">
      <dgm:prSet presAssocID="{5CADA9FC-246C-4229-AE55-9B199BC5EE6A}" presName="sibTrans" presStyleLbl="sibTrans2D1" presStyleIdx="0" presStyleCnt="5"/>
      <dgm:spPr/>
    </dgm:pt>
    <dgm:pt modelId="{49BEBB32-65D6-49EA-9409-E93CEFAE749B}" type="pres">
      <dgm:prSet presAssocID="{5CADA9FC-246C-4229-AE55-9B199BC5EE6A}" presName="connectorText" presStyleLbl="sibTrans2D1" presStyleIdx="0" presStyleCnt="5"/>
      <dgm:spPr/>
    </dgm:pt>
    <dgm:pt modelId="{76947E35-C156-4546-8CF0-01CF97325CF3}" type="pres">
      <dgm:prSet presAssocID="{03EDD9DD-4C8B-4E8C-998C-CDC6DFA97DBE}" presName="node" presStyleLbl="node1" presStyleIdx="1" presStyleCnt="5">
        <dgm:presLayoutVars>
          <dgm:bulletEnabled val="1"/>
        </dgm:presLayoutVars>
      </dgm:prSet>
      <dgm:spPr/>
    </dgm:pt>
    <dgm:pt modelId="{E13FD325-94D1-4A60-89D9-8E82C3D7790D}" type="pres">
      <dgm:prSet presAssocID="{E7C3A94B-5A1D-48EB-AAF2-F9268B9BDF6D}" presName="sibTrans" presStyleLbl="sibTrans2D1" presStyleIdx="1" presStyleCnt="5"/>
      <dgm:spPr/>
    </dgm:pt>
    <dgm:pt modelId="{D3CE8919-DD9F-42A0-9326-F1C1DF78BB72}" type="pres">
      <dgm:prSet presAssocID="{E7C3A94B-5A1D-48EB-AAF2-F9268B9BDF6D}" presName="connectorText" presStyleLbl="sibTrans2D1" presStyleIdx="1" presStyleCnt="5"/>
      <dgm:spPr/>
    </dgm:pt>
    <dgm:pt modelId="{60848A7C-AB1B-44FE-9867-BED6356F250A}" type="pres">
      <dgm:prSet presAssocID="{7A24E551-BF94-40CC-96A6-6557C85B0ECE}" presName="node" presStyleLbl="node1" presStyleIdx="2" presStyleCnt="5">
        <dgm:presLayoutVars>
          <dgm:bulletEnabled val="1"/>
        </dgm:presLayoutVars>
      </dgm:prSet>
      <dgm:spPr/>
    </dgm:pt>
    <dgm:pt modelId="{76D80C9F-7205-4754-A026-B35D33C1C293}" type="pres">
      <dgm:prSet presAssocID="{92FD8CE2-9D34-4D68-98E1-0FB529603BA0}" presName="sibTrans" presStyleLbl="sibTrans2D1" presStyleIdx="2" presStyleCnt="5"/>
      <dgm:spPr/>
    </dgm:pt>
    <dgm:pt modelId="{8B9024C2-A404-4E9D-BBB0-323B4AA61E2A}" type="pres">
      <dgm:prSet presAssocID="{92FD8CE2-9D34-4D68-98E1-0FB529603BA0}" presName="connectorText" presStyleLbl="sibTrans2D1" presStyleIdx="2" presStyleCnt="5"/>
      <dgm:spPr/>
    </dgm:pt>
    <dgm:pt modelId="{BEC3BC52-1C74-4FCC-974F-E6E2A04F7283}" type="pres">
      <dgm:prSet presAssocID="{A5371E83-6C5D-48AE-881F-C20C98D48857}" presName="node" presStyleLbl="node1" presStyleIdx="3" presStyleCnt="5">
        <dgm:presLayoutVars>
          <dgm:bulletEnabled val="1"/>
        </dgm:presLayoutVars>
      </dgm:prSet>
      <dgm:spPr/>
    </dgm:pt>
    <dgm:pt modelId="{B30CF09F-0572-4385-9087-E52B4FFEC08F}" type="pres">
      <dgm:prSet presAssocID="{DE36F856-EAD7-42BC-9B61-EEE22EB8D298}" presName="sibTrans" presStyleLbl="sibTrans2D1" presStyleIdx="3" presStyleCnt="5"/>
      <dgm:spPr/>
    </dgm:pt>
    <dgm:pt modelId="{87F944F2-B407-433D-9B46-6BF8515A6192}" type="pres">
      <dgm:prSet presAssocID="{DE36F856-EAD7-42BC-9B61-EEE22EB8D298}" presName="connectorText" presStyleLbl="sibTrans2D1" presStyleIdx="3" presStyleCnt="5"/>
      <dgm:spPr/>
    </dgm:pt>
    <dgm:pt modelId="{95E6705D-04D5-4CE4-B4A2-875A93321E60}" type="pres">
      <dgm:prSet presAssocID="{88ECDBF8-C284-41FB-998A-0819A880F364}" presName="node" presStyleLbl="node1" presStyleIdx="4" presStyleCnt="5">
        <dgm:presLayoutVars>
          <dgm:bulletEnabled val="1"/>
        </dgm:presLayoutVars>
      </dgm:prSet>
      <dgm:spPr/>
    </dgm:pt>
    <dgm:pt modelId="{D68E631F-BA8F-4A21-AD30-56C7EF0904D9}" type="pres">
      <dgm:prSet presAssocID="{0E6FBA06-BE9A-46C5-845C-2C6C04CE359C}" presName="sibTrans" presStyleLbl="sibTrans2D1" presStyleIdx="4" presStyleCnt="5"/>
      <dgm:spPr/>
    </dgm:pt>
    <dgm:pt modelId="{C71D140F-3F1F-465A-822C-4BABCF6F848D}" type="pres">
      <dgm:prSet presAssocID="{0E6FBA06-BE9A-46C5-845C-2C6C04CE359C}" presName="connectorText" presStyleLbl="sibTrans2D1" presStyleIdx="4" presStyleCnt="5"/>
      <dgm:spPr/>
    </dgm:pt>
  </dgm:ptLst>
  <dgm:cxnLst>
    <dgm:cxn modelId="{A631EE05-2A33-440A-8842-BBEF67A6CE2E}" srcId="{08446C1B-DE35-4AF2-820E-99DDC2028C40}" destId="{03EDD9DD-4C8B-4E8C-998C-CDC6DFA97DBE}" srcOrd="1" destOrd="0" parTransId="{F41080A4-CB3E-48BA-8E62-E6AE73A49A02}" sibTransId="{E7C3A94B-5A1D-48EB-AAF2-F9268B9BDF6D}"/>
    <dgm:cxn modelId="{BB64820A-5A06-4427-B03C-DE07BAC7F656}" type="presOf" srcId="{DE36F856-EAD7-42BC-9B61-EEE22EB8D298}" destId="{87F944F2-B407-433D-9B46-6BF8515A6192}" srcOrd="1" destOrd="0" presId="urn:microsoft.com/office/officeart/2005/8/layout/cycle2"/>
    <dgm:cxn modelId="{324FCD0C-51C1-4B25-A3B0-24350DCB083B}" srcId="{08446C1B-DE35-4AF2-820E-99DDC2028C40}" destId="{A5371E83-6C5D-48AE-881F-C20C98D48857}" srcOrd="3" destOrd="0" parTransId="{8D50DC74-8720-4196-9B53-8AFE0B684A3D}" sibTransId="{DE36F856-EAD7-42BC-9B61-EEE22EB8D298}"/>
    <dgm:cxn modelId="{BC63D93B-8E8E-4A1B-9005-93A51D3744E0}" type="presOf" srcId="{DE36F856-EAD7-42BC-9B61-EEE22EB8D298}" destId="{B30CF09F-0572-4385-9087-E52B4FFEC08F}" srcOrd="0" destOrd="0" presId="urn:microsoft.com/office/officeart/2005/8/layout/cycle2"/>
    <dgm:cxn modelId="{E5FD1A5F-14B5-4A3A-BCE5-6E112AB7EA25}" srcId="{08446C1B-DE35-4AF2-820E-99DDC2028C40}" destId="{0765AB79-3D5F-4EF7-85AA-CEBBEFFB208D}" srcOrd="0" destOrd="0" parTransId="{BF7FD743-9A76-4B02-9639-A274E91A8BA8}" sibTransId="{5CADA9FC-246C-4229-AE55-9B199BC5EE6A}"/>
    <dgm:cxn modelId="{D14A0961-D3E5-40C7-B7F3-AFA77C77B225}" type="presOf" srcId="{E7C3A94B-5A1D-48EB-AAF2-F9268B9BDF6D}" destId="{D3CE8919-DD9F-42A0-9326-F1C1DF78BB72}" srcOrd="1" destOrd="0" presId="urn:microsoft.com/office/officeart/2005/8/layout/cycle2"/>
    <dgm:cxn modelId="{748DFC43-2C24-4E1B-89B6-03CE15972C8D}" type="presOf" srcId="{5CADA9FC-246C-4229-AE55-9B199BC5EE6A}" destId="{49BEBB32-65D6-49EA-9409-E93CEFAE749B}" srcOrd="1" destOrd="0" presId="urn:microsoft.com/office/officeart/2005/8/layout/cycle2"/>
    <dgm:cxn modelId="{C70D4F64-87B0-4DCD-BFA0-267D5DB36514}" srcId="{08446C1B-DE35-4AF2-820E-99DDC2028C40}" destId="{7A24E551-BF94-40CC-96A6-6557C85B0ECE}" srcOrd="2" destOrd="0" parTransId="{CE75DBC9-4D76-4FA9-97CD-BC024B4E3C54}" sibTransId="{92FD8CE2-9D34-4D68-98E1-0FB529603BA0}"/>
    <dgm:cxn modelId="{5A0B3077-0DD4-4EBC-A09B-D8BAC4B7B9E6}" type="presOf" srcId="{88ECDBF8-C284-41FB-998A-0819A880F364}" destId="{95E6705D-04D5-4CE4-B4A2-875A93321E60}" srcOrd="0" destOrd="0" presId="urn:microsoft.com/office/officeart/2005/8/layout/cycle2"/>
    <dgm:cxn modelId="{A180017E-7234-46BA-AAD0-672EA7C7C393}" type="presOf" srcId="{0E6FBA06-BE9A-46C5-845C-2C6C04CE359C}" destId="{D68E631F-BA8F-4A21-AD30-56C7EF0904D9}" srcOrd="0" destOrd="0" presId="urn:microsoft.com/office/officeart/2005/8/layout/cycle2"/>
    <dgm:cxn modelId="{AE72D199-A089-48B8-A771-C23F0D9675E5}" type="presOf" srcId="{92FD8CE2-9D34-4D68-98E1-0FB529603BA0}" destId="{8B9024C2-A404-4E9D-BBB0-323B4AA61E2A}" srcOrd="1" destOrd="0" presId="urn:microsoft.com/office/officeart/2005/8/layout/cycle2"/>
    <dgm:cxn modelId="{542182A4-3B74-4430-ADC6-CC28A76B8F1C}" type="presOf" srcId="{0765AB79-3D5F-4EF7-85AA-CEBBEFFB208D}" destId="{0901DB4B-ED60-4884-A42A-37C4C5E41808}" srcOrd="0" destOrd="0" presId="urn:microsoft.com/office/officeart/2005/8/layout/cycle2"/>
    <dgm:cxn modelId="{E2E6CAAD-32DB-40CC-8D63-89AAFABA269E}" type="presOf" srcId="{5CADA9FC-246C-4229-AE55-9B199BC5EE6A}" destId="{1E485342-2AA8-4746-B9A4-4B8145D73E69}" srcOrd="0" destOrd="0" presId="urn:microsoft.com/office/officeart/2005/8/layout/cycle2"/>
    <dgm:cxn modelId="{78B3CAB3-72F4-4513-8844-DF94AAFD30F4}" type="presOf" srcId="{92FD8CE2-9D34-4D68-98E1-0FB529603BA0}" destId="{76D80C9F-7205-4754-A026-B35D33C1C293}" srcOrd="0" destOrd="0" presId="urn:microsoft.com/office/officeart/2005/8/layout/cycle2"/>
    <dgm:cxn modelId="{3A3DABB8-710C-4E70-9717-690D12B58E28}" type="presOf" srcId="{03EDD9DD-4C8B-4E8C-998C-CDC6DFA97DBE}" destId="{76947E35-C156-4546-8CF0-01CF97325CF3}" srcOrd="0" destOrd="0" presId="urn:microsoft.com/office/officeart/2005/8/layout/cycle2"/>
    <dgm:cxn modelId="{3BFE5FCA-D847-456B-A16E-D8CE2BB9CB9A}" type="presOf" srcId="{0E6FBA06-BE9A-46C5-845C-2C6C04CE359C}" destId="{C71D140F-3F1F-465A-822C-4BABCF6F848D}" srcOrd="1" destOrd="0" presId="urn:microsoft.com/office/officeart/2005/8/layout/cycle2"/>
    <dgm:cxn modelId="{14C947D5-4763-478A-BB0C-313C593AE0A6}" srcId="{08446C1B-DE35-4AF2-820E-99DDC2028C40}" destId="{88ECDBF8-C284-41FB-998A-0819A880F364}" srcOrd="4" destOrd="0" parTransId="{579E19E1-693B-44A0-97E5-2117A49E2F4D}" sibTransId="{0E6FBA06-BE9A-46C5-845C-2C6C04CE359C}"/>
    <dgm:cxn modelId="{9BECC4DA-38A6-494D-AD18-6E9B906A8921}" type="presOf" srcId="{7A24E551-BF94-40CC-96A6-6557C85B0ECE}" destId="{60848A7C-AB1B-44FE-9867-BED6356F250A}" srcOrd="0" destOrd="0" presId="urn:microsoft.com/office/officeart/2005/8/layout/cycle2"/>
    <dgm:cxn modelId="{5AFF2FED-1529-4E3B-83CC-DE374AE0F8E3}" type="presOf" srcId="{A5371E83-6C5D-48AE-881F-C20C98D48857}" destId="{BEC3BC52-1C74-4FCC-974F-E6E2A04F7283}" srcOrd="0" destOrd="0" presId="urn:microsoft.com/office/officeart/2005/8/layout/cycle2"/>
    <dgm:cxn modelId="{B279AEF4-B255-4A43-A743-FA95AE7AB6C9}" type="presOf" srcId="{E7C3A94B-5A1D-48EB-AAF2-F9268B9BDF6D}" destId="{E13FD325-94D1-4A60-89D9-8E82C3D7790D}" srcOrd="0" destOrd="0" presId="urn:microsoft.com/office/officeart/2005/8/layout/cycle2"/>
    <dgm:cxn modelId="{E52D69FA-8E5A-4794-99A5-DB46FB29E3EF}" type="presOf" srcId="{08446C1B-DE35-4AF2-820E-99DDC2028C40}" destId="{79F4BCCE-D2D4-45F7-9C47-A0AD43F6873C}" srcOrd="0" destOrd="0" presId="urn:microsoft.com/office/officeart/2005/8/layout/cycle2"/>
    <dgm:cxn modelId="{F6BE0603-93F9-4F82-981B-993AECCFBB00}" type="presParOf" srcId="{79F4BCCE-D2D4-45F7-9C47-A0AD43F6873C}" destId="{0901DB4B-ED60-4884-A42A-37C4C5E41808}" srcOrd="0" destOrd="0" presId="urn:microsoft.com/office/officeart/2005/8/layout/cycle2"/>
    <dgm:cxn modelId="{CDF2238C-E9F5-471A-8401-F6F1ABEA189F}" type="presParOf" srcId="{79F4BCCE-D2D4-45F7-9C47-A0AD43F6873C}" destId="{1E485342-2AA8-4746-B9A4-4B8145D73E69}" srcOrd="1" destOrd="0" presId="urn:microsoft.com/office/officeart/2005/8/layout/cycle2"/>
    <dgm:cxn modelId="{8114DEC4-D6ED-44C5-AAA6-9882F454AC86}" type="presParOf" srcId="{1E485342-2AA8-4746-B9A4-4B8145D73E69}" destId="{49BEBB32-65D6-49EA-9409-E93CEFAE749B}" srcOrd="0" destOrd="0" presId="urn:microsoft.com/office/officeart/2005/8/layout/cycle2"/>
    <dgm:cxn modelId="{555FB3FB-7C3B-42ED-9E4C-B76706AC0F40}" type="presParOf" srcId="{79F4BCCE-D2D4-45F7-9C47-A0AD43F6873C}" destId="{76947E35-C156-4546-8CF0-01CF97325CF3}" srcOrd="2" destOrd="0" presId="urn:microsoft.com/office/officeart/2005/8/layout/cycle2"/>
    <dgm:cxn modelId="{235DE503-CC2B-4699-88E8-E00B2B9DCB1A}" type="presParOf" srcId="{79F4BCCE-D2D4-45F7-9C47-A0AD43F6873C}" destId="{E13FD325-94D1-4A60-89D9-8E82C3D7790D}" srcOrd="3" destOrd="0" presId="urn:microsoft.com/office/officeart/2005/8/layout/cycle2"/>
    <dgm:cxn modelId="{8CA07E5C-73BD-482A-9624-CA6A2DCAC8CD}" type="presParOf" srcId="{E13FD325-94D1-4A60-89D9-8E82C3D7790D}" destId="{D3CE8919-DD9F-42A0-9326-F1C1DF78BB72}" srcOrd="0" destOrd="0" presId="urn:microsoft.com/office/officeart/2005/8/layout/cycle2"/>
    <dgm:cxn modelId="{C3633CFC-7F27-4EDC-A151-A1B86FEF1346}" type="presParOf" srcId="{79F4BCCE-D2D4-45F7-9C47-A0AD43F6873C}" destId="{60848A7C-AB1B-44FE-9867-BED6356F250A}" srcOrd="4" destOrd="0" presId="urn:microsoft.com/office/officeart/2005/8/layout/cycle2"/>
    <dgm:cxn modelId="{BC87EA1E-475F-46F9-A136-E7E7D6EA79A7}" type="presParOf" srcId="{79F4BCCE-D2D4-45F7-9C47-A0AD43F6873C}" destId="{76D80C9F-7205-4754-A026-B35D33C1C293}" srcOrd="5" destOrd="0" presId="urn:microsoft.com/office/officeart/2005/8/layout/cycle2"/>
    <dgm:cxn modelId="{52669598-E7E2-4F81-A9AA-E633E54045C4}" type="presParOf" srcId="{76D80C9F-7205-4754-A026-B35D33C1C293}" destId="{8B9024C2-A404-4E9D-BBB0-323B4AA61E2A}" srcOrd="0" destOrd="0" presId="urn:microsoft.com/office/officeart/2005/8/layout/cycle2"/>
    <dgm:cxn modelId="{2EAFD527-C392-4E0B-8612-567A444E1D8C}" type="presParOf" srcId="{79F4BCCE-D2D4-45F7-9C47-A0AD43F6873C}" destId="{BEC3BC52-1C74-4FCC-974F-E6E2A04F7283}" srcOrd="6" destOrd="0" presId="urn:microsoft.com/office/officeart/2005/8/layout/cycle2"/>
    <dgm:cxn modelId="{7CE1D731-4449-4129-99E3-C949DB652495}" type="presParOf" srcId="{79F4BCCE-D2D4-45F7-9C47-A0AD43F6873C}" destId="{B30CF09F-0572-4385-9087-E52B4FFEC08F}" srcOrd="7" destOrd="0" presId="urn:microsoft.com/office/officeart/2005/8/layout/cycle2"/>
    <dgm:cxn modelId="{84D6D8E5-39CE-4750-858E-29F54AC2AD8F}" type="presParOf" srcId="{B30CF09F-0572-4385-9087-E52B4FFEC08F}" destId="{87F944F2-B407-433D-9B46-6BF8515A6192}" srcOrd="0" destOrd="0" presId="urn:microsoft.com/office/officeart/2005/8/layout/cycle2"/>
    <dgm:cxn modelId="{B5086C70-8540-4BAE-A8BA-6601AA36F543}" type="presParOf" srcId="{79F4BCCE-D2D4-45F7-9C47-A0AD43F6873C}" destId="{95E6705D-04D5-4CE4-B4A2-875A93321E60}" srcOrd="8" destOrd="0" presId="urn:microsoft.com/office/officeart/2005/8/layout/cycle2"/>
    <dgm:cxn modelId="{F74C0566-F1DF-4E03-8213-2F63B1E1832F}" type="presParOf" srcId="{79F4BCCE-D2D4-45F7-9C47-A0AD43F6873C}" destId="{D68E631F-BA8F-4A21-AD30-56C7EF0904D9}" srcOrd="9" destOrd="0" presId="urn:microsoft.com/office/officeart/2005/8/layout/cycle2"/>
    <dgm:cxn modelId="{378B3BAF-988C-43FE-8A8F-941F4EA5B4C5}" type="presParOf" srcId="{D68E631F-BA8F-4A21-AD30-56C7EF0904D9}" destId="{C71D140F-3F1F-465A-822C-4BABCF6F848D}"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9ADFFA-F8BB-4B16-829A-10F729F8B834}">
      <dsp:nvSpPr>
        <dsp:cNvPr id="0" name=""/>
        <dsp:cNvSpPr/>
      </dsp:nvSpPr>
      <dsp:spPr>
        <a:xfrm>
          <a:off x="0" y="717"/>
          <a:ext cx="6683374" cy="0"/>
        </a:xfrm>
        <a:prstGeom prst="lin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C883854D-3227-4A50-9B55-0D05E0C6C96A}">
      <dsp:nvSpPr>
        <dsp:cNvPr id="0" name=""/>
        <dsp:cNvSpPr/>
      </dsp:nvSpPr>
      <dsp:spPr>
        <a:xfrm>
          <a:off x="0" y="717"/>
          <a:ext cx="6683374" cy="58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10.  Electrical Powerline Installers and Repairers</a:t>
          </a:r>
        </a:p>
      </dsp:txBody>
      <dsp:txXfrm>
        <a:off x="0" y="717"/>
        <a:ext cx="6683374" cy="587224"/>
      </dsp:txXfrm>
    </dsp:sp>
    <dsp:sp modelId="{B0C52E4D-D2E7-4FB8-B5A8-2B8BAA0B3769}">
      <dsp:nvSpPr>
        <dsp:cNvPr id="0" name=""/>
        <dsp:cNvSpPr/>
      </dsp:nvSpPr>
      <dsp:spPr>
        <a:xfrm>
          <a:off x="0" y="587941"/>
          <a:ext cx="6683374" cy="0"/>
        </a:xfrm>
        <a:prstGeom prst="lin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A10D0C39-CAD8-4145-B50B-12B5D660B1B5}">
      <dsp:nvSpPr>
        <dsp:cNvPr id="0" name=""/>
        <dsp:cNvSpPr/>
      </dsp:nvSpPr>
      <dsp:spPr>
        <a:xfrm>
          <a:off x="0" y="587941"/>
          <a:ext cx="6683374" cy="58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9.    Construction Trade Workers</a:t>
          </a:r>
        </a:p>
      </dsp:txBody>
      <dsp:txXfrm>
        <a:off x="0" y="587941"/>
        <a:ext cx="6683374" cy="587224"/>
      </dsp:txXfrm>
    </dsp:sp>
    <dsp:sp modelId="{A0D952F2-8AF9-46FC-ACED-31311CC0F089}">
      <dsp:nvSpPr>
        <dsp:cNvPr id="0" name=""/>
        <dsp:cNvSpPr/>
      </dsp:nvSpPr>
      <dsp:spPr>
        <a:xfrm>
          <a:off x="0" y="1175165"/>
          <a:ext cx="6683374" cy="0"/>
        </a:xfrm>
        <a:prstGeom prst="lin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6B4E1A5-F9E2-4D8B-829C-31F67E1D9623}">
      <dsp:nvSpPr>
        <dsp:cNvPr id="0" name=""/>
        <dsp:cNvSpPr/>
      </dsp:nvSpPr>
      <dsp:spPr>
        <a:xfrm>
          <a:off x="0" y="1175165"/>
          <a:ext cx="6683374" cy="58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8.    Underground Mining Machine Operators</a:t>
          </a:r>
        </a:p>
      </dsp:txBody>
      <dsp:txXfrm>
        <a:off x="0" y="1175165"/>
        <a:ext cx="6683374" cy="587224"/>
      </dsp:txXfrm>
    </dsp:sp>
    <dsp:sp modelId="{16A340C3-311A-48C4-ABDB-159B435C614B}">
      <dsp:nvSpPr>
        <dsp:cNvPr id="0" name=""/>
        <dsp:cNvSpPr/>
      </dsp:nvSpPr>
      <dsp:spPr>
        <a:xfrm>
          <a:off x="0" y="1762389"/>
          <a:ext cx="6683374" cy="0"/>
        </a:xfrm>
        <a:prstGeom prst="lin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F9D0EF6C-0417-4760-9F0E-57AB31370FBF}">
      <dsp:nvSpPr>
        <dsp:cNvPr id="0" name=""/>
        <dsp:cNvSpPr/>
      </dsp:nvSpPr>
      <dsp:spPr>
        <a:xfrm>
          <a:off x="0" y="1762389"/>
          <a:ext cx="6683374" cy="58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7.    Refuse and Recyclable Material Collectors</a:t>
          </a:r>
        </a:p>
      </dsp:txBody>
      <dsp:txXfrm>
        <a:off x="0" y="1762389"/>
        <a:ext cx="6683374" cy="587224"/>
      </dsp:txXfrm>
    </dsp:sp>
    <dsp:sp modelId="{E2DD67BD-39BA-4937-9AB7-32DE71BBE7FE}">
      <dsp:nvSpPr>
        <dsp:cNvPr id="0" name=""/>
        <dsp:cNvSpPr/>
      </dsp:nvSpPr>
      <dsp:spPr>
        <a:xfrm>
          <a:off x="0" y="2349613"/>
          <a:ext cx="6683374" cy="0"/>
        </a:xfrm>
        <a:prstGeom prst="lin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CBB77E2D-FDB0-46C8-BC68-6BF9ED06183B}">
      <dsp:nvSpPr>
        <dsp:cNvPr id="0" name=""/>
        <dsp:cNvSpPr/>
      </dsp:nvSpPr>
      <dsp:spPr>
        <a:xfrm>
          <a:off x="0" y="2349613"/>
          <a:ext cx="6683374" cy="58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6.    Delivery and Truck Drivers</a:t>
          </a:r>
        </a:p>
      </dsp:txBody>
      <dsp:txXfrm>
        <a:off x="0" y="2349613"/>
        <a:ext cx="6683374" cy="587224"/>
      </dsp:txXfrm>
    </dsp:sp>
    <dsp:sp modelId="{3A059BCA-F0EC-4613-B592-58EAF56101AB}">
      <dsp:nvSpPr>
        <dsp:cNvPr id="0" name=""/>
        <dsp:cNvSpPr/>
      </dsp:nvSpPr>
      <dsp:spPr>
        <a:xfrm>
          <a:off x="0" y="2936837"/>
          <a:ext cx="6683374" cy="0"/>
        </a:xfrm>
        <a:prstGeom prst="lin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A7203F1D-C988-4301-A289-0502A0968FD6}">
      <dsp:nvSpPr>
        <dsp:cNvPr id="0" name=""/>
        <dsp:cNvSpPr/>
      </dsp:nvSpPr>
      <dsp:spPr>
        <a:xfrm>
          <a:off x="0" y="2936837"/>
          <a:ext cx="6683374" cy="58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5.    Structural Iron and Steel Workers</a:t>
          </a:r>
        </a:p>
      </dsp:txBody>
      <dsp:txXfrm>
        <a:off x="0" y="2936837"/>
        <a:ext cx="6683374" cy="587224"/>
      </dsp:txXfrm>
    </dsp:sp>
    <dsp:sp modelId="{89527FD2-2221-4F30-9C70-158543E51FFF}">
      <dsp:nvSpPr>
        <dsp:cNvPr id="0" name=""/>
        <dsp:cNvSpPr/>
      </dsp:nvSpPr>
      <dsp:spPr>
        <a:xfrm>
          <a:off x="0" y="3524061"/>
          <a:ext cx="6683374" cy="0"/>
        </a:xfrm>
        <a:prstGeom prst="lin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4C925CC0-BA94-4E51-BF9F-04EE3280BBEB}">
      <dsp:nvSpPr>
        <dsp:cNvPr id="0" name=""/>
        <dsp:cNvSpPr/>
      </dsp:nvSpPr>
      <dsp:spPr>
        <a:xfrm>
          <a:off x="0" y="3524061"/>
          <a:ext cx="6683374" cy="58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4.    Aircraft Pilots and Flight Engineers </a:t>
          </a:r>
        </a:p>
      </dsp:txBody>
      <dsp:txXfrm>
        <a:off x="0" y="3524061"/>
        <a:ext cx="6683374" cy="587224"/>
      </dsp:txXfrm>
    </dsp:sp>
    <dsp:sp modelId="{63001274-1756-4072-BF60-0E2FBEC08F74}">
      <dsp:nvSpPr>
        <dsp:cNvPr id="0" name=""/>
        <dsp:cNvSpPr/>
      </dsp:nvSpPr>
      <dsp:spPr>
        <a:xfrm>
          <a:off x="0" y="4111285"/>
          <a:ext cx="6683374" cy="0"/>
        </a:xfrm>
        <a:prstGeom prst="lin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B804F117-947F-40B2-A629-C65897C4915E}">
      <dsp:nvSpPr>
        <dsp:cNvPr id="0" name=""/>
        <dsp:cNvSpPr/>
      </dsp:nvSpPr>
      <dsp:spPr>
        <a:xfrm>
          <a:off x="0" y="4111285"/>
          <a:ext cx="6683374" cy="58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3.    Roofers</a:t>
          </a:r>
        </a:p>
      </dsp:txBody>
      <dsp:txXfrm>
        <a:off x="0" y="4111285"/>
        <a:ext cx="6683374" cy="587224"/>
      </dsp:txXfrm>
    </dsp:sp>
    <dsp:sp modelId="{3F181B03-28DB-406C-B57F-D22E816D2B55}">
      <dsp:nvSpPr>
        <dsp:cNvPr id="0" name=""/>
        <dsp:cNvSpPr/>
      </dsp:nvSpPr>
      <dsp:spPr>
        <a:xfrm>
          <a:off x="0" y="4698509"/>
          <a:ext cx="6683374" cy="0"/>
        </a:xfrm>
        <a:prstGeom prst="lin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E9278DE-D65B-4D12-8B74-5F3438CDC123}">
      <dsp:nvSpPr>
        <dsp:cNvPr id="0" name=""/>
        <dsp:cNvSpPr/>
      </dsp:nvSpPr>
      <dsp:spPr>
        <a:xfrm>
          <a:off x="0" y="4698509"/>
          <a:ext cx="6683374" cy="58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2.    Fishing Related Worker</a:t>
          </a:r>
        </a:p>
      </dsp:txBody>
      <dsp:txXfrm>
        <a:off x="0" y="4698509"/>
        <a:ext cx="6683374" cy="587224"/>
      </dsp:txXfrm>
    </dsp:sp>
    <dsp:sp modelId="{463B0E27-C7E6-4BC7-94AA-7D47B62E3853}">
      <dsp:nvSpPr>
        <dsp:cNvPr id="0" name=""/>
        <dsp:cNvSpPr/>
      </dsp:nvSpPr>
      <dsp:spPr>
        <a:xfrm>
          <a:off x="0" y="5285733"/>
          <a:ext cx="6683374" cy="0"/>
        </a:xfrm>
        <a:prstGeom prst="lin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8FDD893-B42E-4A89-B80F-D2301730171A}">
      <dsp:nvSpPr>
        <dsp:cNvPr id="0" name=""/>
        <dsp:cNvSpPr/>
      </dsp:nvSpPr>
      <dsp:spPr>
        <a:xfrm>
          <a:off x="0" y="5285733"/>
          <a:ext cx="6683374" cy="58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kern="1200" dirty="0"/>
            <a:t>1.    Logging Workers</a:t>
          </a:r>
        </a:p>
      </dsp:txBody>
      <dsp:txXfrm>
        <a:off x="0" y="5285733"/>
        <a:ext cx="6683374" cy="5872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0CF3F8-8A0E-4E3B-8537-651AB82FBB92}">
      <dsp:nvSpPr>
        <dsp:cNvPr id="0" name=""/>
        <dsp:cNvSpPr/>
      </dsp:nvSpPr>
      <dsp:spPr>
        <a:xfrm>
          <a:off x="0" y="3879"/>
          <a:ext cx="10515600" cy="826344"/>
        </a:xfrm>
        <a:prstGeom prst="roundRect">
          <a:avLst>
            <a:gd name="adj" fmla="val 10000"/>
          </a:avLst>
        </a:prstGeom>
        <a:solidFill>
          <a:schemeClr val="accent4">
            <a:lumMod val="20000"/>
            <a:lumOff val="80000"/>
          </a:schemeClr>
        </a:solidFill>
        <a:ln>
          <a:noFill/>
        </a:ln>
        <a:effectLst/>
      </dsp:spPr>
      <dsp:style>
        <a:lnRef idx="0">
          <a:scrgbClr r="0" g="0" b="0"/>
        </a:lnRef>
        <a:fillRef idx="1">
          <a:scrgbClr r="0" g="0" b="0"/>
        </a:fillRef>
        <a:effectRef idx="0">
          <a:scrgbClr r="0" g="0" b="0"/>
        </a:effectRef>
        <a:fontRef idx="minor"/>
      </dsp:style>
    </dsp:sp>
    <dsp:sp modelId="{22AE4E7A-D77F-4B25-B4D6-95911E01C28C}">
      <dsp:nvSpPr>
        <dsp:cNvPr id="0" name=""/>
        <dsp:cNvSpPr/>
      </dsp:nvSpPr>
      <dsp:spPr>
        <a:xfrm>
          <a:off x="249969" y="189807"/>
          <a:ext cx="454489" cy="45448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F9137AC-3A9C-4237-8298-9E2F1BBBA60A}">
      <dsp:nvSpPr>
        <dsp:cNvPr id="0" name=""/>
        <dsp:cNvSpPr/>
      </dsp:nvSpPr>
      <dsp:spPr>
        <a:xfrm>
          <a:off x="954428" y="3879"/>
          <a:ext cx="9561171" cy="826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455" tIns="87455" rIns="87455" bIns="87455" numCol="1" spcCol="1270" anchor="ctr" anchorCtr="0">
          <a:noAutofit/>
        </a:bodyPr>
        <a:lstStyle/>
        <a:p>
          <a:pPr marL="0" lvl="0" indent="0" algn="l" defTabSz="844550">
            <a:lnSpc>
              <a:spcPct val="90000"/>
            </a:lnSpc>
            <a:spcBef>
              <a:spcPct val="0"/>
            </a:spcBef>
            <a:spcAft>
              <a:spcPct val="35000"/>
            </a:spcAft>
            <a:buNone/>
          </a:pPr>
          <a:r>
            <a:rPr lang="en-US" sz="1900" b="0" kern="1200" dirty="0"/>
            <a:t>Mission: Protecting, maintaining, and improving the health of all Minnesotans</a:t>
          </a:r>
          <a:endParaRPr lang="en-US" sz="1900" kern="1200" dirty="0"/>
        </a:p>
      </dsp:txBody>
      <dsp:txXfrm>
        <a:off x="954428" y="3879"/>
        <a:ext cx="9561171" cy="826344"/>
      </dsp:txXfrm>
    </dsp:sp>
    <dsp:sp modelId="{FBF3F6D3-E20D-4DB1-9140-8297F7A1102E}">
      <dsp:nvSpPr>
        <dsp:cNvPr id="0" name=""/>
        <dsp:cNvSpPr/>
      </dsp:nvSpPr>
      <dsp:spPr>
        <a:xfrm>
          <a:off x="0" y="1036810"/>
          <a:ext cx="10515600" cy="826344"/>
        </a:xfrm>
        <a:prstGeom prst="roundRect">
          <a:avLst>
            <a:gd name="adj" fmla="val 10000"/>
          </a:avLst>
        </a:prstGeom>
        <a:solidFill>
          <a:schemeClr val="accent4">
            <a:lumMod val="20000"/>
            <a:lumOff val="80000"/>
          </a:schemeClr>
        </a:solidFill>
        <a:ln>
          <a:noFill/>
        </a:ln>
        <a:effectLst/>
      </dsp:spPr>
      <dsp:style>
        <a:lnRef idx="0">
          <a:scrgbClr r="0" g="0" b="0"/>
        </a:lnRef>
        <a:fillRef idx="1">
          <a:scrgbClr r="0" g="0" b="0"/>
        </a:fillRef>
        <a:effectRef idx="0">
          <a:scrgbClr r="0" g="0" b="0"/>
        </a:effectRef>
        <a:fontRef idx="minor"/>
      </dsp:style>
    </dsp:sp>
    <dsp:sp modelId="{0EF2D827-59B0-4E99-BC42-6711934954FF}">
      <dsp:nvSpPr>
        <dsp:cNvPr id="0" name=""/>
        <dsp:cNvSpPr/>
      </dsp:nvSpPr>
      <dsp:spPr>
        <a:xfrm>
          <a:off x="249969" y="1222737"/>
          <a:ext cx="454489" cy="45448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F31DAA9-D1E1-4204-B99E-214AB31F8162}">
      <dsp:nvSpPr>
        <dsp:cNvPr id="0" name=""/>
        <dsp:cNvSpPr/>
      </dsp:nvSpPr>
      <dsp:spPr>
        <a:xfrm>
          <a:off x="954428" y="1036810"/>
          <a:ext cx="9561171" cy="826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455" tIns="87455" rIns="87455" bIns="87455" numCol="1" spcCol="1270" anchor="ctr" anchorCtr="0">
          <a:noAutofit/>
        </a:bodyPr>
        <a:lstStyle/>
        <a:p>
          <a:pPr marL="0" lvl="0" indent="0" algn="l" defTabSz="844550">
            <a:lnSpc>
              <a:spcPct val="90000"/>
            </a:lnSpc>
            <a:spcBef>
              <a:spcPct val="0"/>
            </a:spcBef>
            <a:spcAft>
              <a:spcPct val="35000"/>
            </a:spcAft>
            <a:buNone/>
          </a:pPr>
          <a:r>
            <a:rPr lang="en-US" sz="1900" b="0" kern="1200"/>
            <a:t>Conduct surveys (inspections) of all nursing homes annually</a:t>
          </a:r>
          <a:endParaRPr lang="en-US" sz="1900" kern="1200"/>
        </a:p>
      </dsp:txBody>
      <dsp:txXfrm>
        <a:off x="954428" y="1036810"/>
        <a:ext cx="9561171" cy="826344"/>
      </dsp:txXfrm>
    </dsp:sp>
    <dsp:sp modelId="{56615BBC-3B66-4F5E-90C6-BCA3620D4E01}">
      <dsp:nvSpPr>
        <dsp:cNvPr id="0" name=""/>
        <dsp:cNvSpPr/>
      </dsp:nvSpPr>
      <dsp:spPr>
        <a:xfrm>
          <a:off x="0" y="2069741"/>
          <a:ext cx="10515600" cy="826344"/>
        </a:xfrm>
        <a:prstGeom prst="roundRect">
          <a:avLst>
            <a:gd name="adj" fmla="val 10000"/>
          </a:avLst>
        </a:prstGeom>
        <a:solidFill>
          <a:schemeClr val="accent4">
            <a:lumMod val="20000"/>
            <a:lumOff val="80000"/>
          </a:schemeClr>
        </a:solidFill>
        <a:ln>
          <a:noFill/>
        </a:ln>
        <a:effectLst/>
      </dsp:spPr>
      <dsp:style>
        <a:lnRef idx="0">
          <a:scrgbClr r="0" g="0" b="0"/>
        </a:lnRef>
        <a:fillRef idx="1">
          <a:scrgbClr r="0" g="0" b="0"/>
        </a:fillRef>
        <a:effectRef idx="0">
          <a:scrgbClr r="0" g="0" b="0"/>
        </a:effectRef>
        <a:fontRef idx="minor"/>
      </dsp:style>
    </dsp:sp>
    <dsp:sp modelId="{73A95295-E1E4-43EC-A11F-0E1041A98310}">
      <dsp:nvSpPr>
        <dsp:cNvPr id="0" name=""/>
        <dsp:cNvSpPr/>
      </dsp:nvSpPr>
      <dsp:spPr>
        <a:xfrm>
          <a:off x="249969" y="2255668"/>
          <a:ext cx="454489" cy="45448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729F481-AE86-4379-8A84-B3FA475E339D}">
      <dsp:nvSpPr>
        <dsp:cNvPr id="0" name=""/>
        <dsp:cNvSpPr/>
      </dsp:nvSpPr>
      <dsp:spPr>
        <a:xfrm>
          <a:off x="954428" y="2069741"/>
          <a:ext cx="9561171" cy="826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455" tIns="87455" rIns="87455" bIns="87455" numCol="1" spcCol="1270" anchor="ctr" anchorCtr="0">
          <a:noAutofit/>
        </a:bodyPr>
        <a:lstStyle/>
        <a:p>
          <a:pPr marL="0" lvl="0" indent="0" algn="l" defTabSz="844550">
            <a:lnSpc>
              <a:spcPct val="90000"/>
            </a:lnSpc>
            <a:spcBef>
              <a:spcPct val="0"/>
            </a:spcBef>
            <a:spcAft>
              <a:spcPct val="35000"/>
            </a:spcAft>
            <a:buNone/>
          </a:pPr>
          <a:r>
            <a:rPr lang="en-US" sz="1900" b="0" kern="1200"/>
            <a:t>Conduct surveys of assisted living homes every other year</a:t>
          </a:r>
          <a:endParaRPr lang="en-US" sz="1900" kern="1200"/>
        </a:p>
      </dsp:txBody>
      <dsp:txXfrm>
        <a:off x="954428" y="2069741"/>
        <a:ext cx="9561171" cy="826344"/>
      </dsp:txXfrm>
    </dsp:sp>
    <dsp:sp modelId="{6EA19598-7DCA-4271-8CA1-E709ED7D5367}">
      <dsp:nvSpPr>
        <dsp:cNvPr id="0" name=""/>
        <dsp:cNvSpPr/>
      </dsp:nvSpPr>
      <dsp:spPr>
        <a:xfrm>
          <a:off x="0" y="3102671"/>
          <a:ext cx="10515600" cy="826344"/>
        </a:xfrm>
        <a:prstGeom prst="roundRect">
          <a:avLst>
            <a:gd name="adj" fmla="val 10000"/>
          </a:avLst>
        </a:prstGeom>
        <a:solidFill>
          <a:schemeClr val="accent4">
            <a:lumMod val="20000"/>
            <a:lumOff val="80000"/>
          </a:schemeClr>
        </a:solidFill>
        <a:ln>
          <a:noFill/>
        </a:ln>
        <a:effectLst/>
      </dsp:spPr>
      <dsp:style>
        <a:lnRef idx="0">
          <a:scrgbClr r="0" g="0" b="0"/>
        </a:lnRef>
        <a:fillRef idx="1">
          <a:scrgbClr r="0" g="0" b="0"/>
        </a:fillRef>
        <a:effectRef idx="0">
          <a:scrgbClr r="0" g="0" b="0"/>
        </a:effectRef>
        <a:fontRef idx="minor"/>
      </dsp:style>
    </dsp:sp>
    <dsp:sp modelId="{A2C7A47A-F351-4C88-BDE6-E7AEB649C63B}">
      <dsp:nvSpPr>
        <dsp:cNvPr id="0" name=""/>
        <dsp:cNvSpPr/>
      </dsp:nvSpPr>
      <dsp:spPr>
        <a:xfrm>
          <a:off x="249969" y="3288599"/>
          <a:ext cx="454489" cy="45448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6D12073-E1C3-4C4E-B9AA-4A3C3B9BA470}">
      <dsp:nvSpPr>
        <dsp:cNvPr id="0" name=""/>
        <dsp:cNvSpPr/>
      </dsp:nvSpPr>
      <dsp:spPr>
        <a:xfrm>
          <a:off x="954428" y="3102671"/>
          <a:ext cx="9561171" cy="826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455" tIns="87455" rIns="87455" bIns="87455" numCol="1" spcCol="1270" anchor="ctr" anchorCtr="0">
          <a:noAutofit/>
        </a:bodyPr>
        <a:lstStyle/>
        <a:p>
          <a:pPr marL="0" lvl="0" indent="0" algn="l" defTabSz="844550">
            <a:lnSpc>
              <a:spcPct val="90000"/>
            </a:lnSpc>
            <a:spcBef>
              <a:spcPct val="0"/>
            </a:spcBef>
            <a:spcAft>
              <a:spcPct val="35000"/>
            </a:spcAft>
            <a:buNone/>
          </a:pPr>
          <a:r>
            <a:rPr lang="en-US" sz="1900" b="0" kern="1200" dirty="0"/>
            <a:t>Many aspects of quality and safety of care are evaluated during surveys</a:t>
          </a:r>
          <a:endParaRPr lang="en-US" sz="1900" kern="1200" dirty="0"/>
        </a:p>
      </dsp:txBody>
      <dsp:txXfrm>
        <a:off x="954428" y="3102671"/>
        <a:ext cx="9561171" cy="826344"/>
      </dsp:txXfrm>
    </dsp:sp>
    <dsp:sp modelId="{51ECA671-E121-47AD-9603-B99D2936261F}">
      <dsp:nvSpPr>
        <dsp:cNvPr id="0" name=""/>
        <dsp:cNvSpPr/>
      </dsp:nvSpPr>
      <dsp:spPr>
        <a:xfrm>
          <a:off x="0" y="4135602"/>
          <a:ext cx="10515600" cy="826344"/>
        </a:xfrm>
        <a:prstGeom prst="roundRect">
          <a:avLst>
            <a:gd name="adj" fmla="val 10000"/>
          </a:avLst>
        </a:prstGeom>
        <a:solidFill>
          <a:schemeClr val="accent4">
            <a:lumMod val="20000"/>
            <a:lumOff val="80000"/>
          </a:schemeClr>
        </a:solidFill>
        <a:ln>
          <a:noFill/>
        </a:ln>
        <a:effectLst/>
      </dsp:spPr>
      <dsp:style>
        <a:lnRef idx="0">
          <a:scrgbClr r="0" g="0" b="0"/>
        </a:lnRef>
        <a:fillRef idx="1">
          <a:scrgbClr r="0" g="0" b="0"/>
        </a:fillRef>
        <a:effectRef idx="0">
          <a:scrgbClr r="0" g="0" b="0"/>
        </a:effectRef>
        <a:fontRef idx="minor"/>
      </dsp:style>
    </dsp:sp>
    <dsp:sp modelId="{4996E63D-AD6D-4502-A794-3424240B6E85}">
      <dsp:nvSpPr>
        <dsp:cNvPr id="0" name=""/>
        <dsp:cNvSpPr/>
      </dsp:nvSpPr>
      <dsp:spPr>
        <a:xfrm>
          <a:off x="249969" y="4321530"/>
          <a:ext cx="454489" cy="45448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FCFFA66-FAD4-43FF-BC83-7A97B3D42DF0}">
      <dsp:nvSpPr>
        <dsp:cNvPr id="0" name=""/>
        <dsp:cNvSpPr/>
      </dsp:nvSpPr>
      <dsp:spPr>
        <a:xfrm>
          <a:off x="954428" y="4135602"/>
          <a:ext cx="9561171" cy="826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455" tIns="87455" rIns="87455" bIns="87455" numCol="1" spcCol="1270" anchor="ctr" anchorCtr="0">
          <a:noAutofit/>
        </a:bodyPr>
        <a:lstStyle/>
        <a:p>
          <a:pPr marL="0" lvl="0" indent="0" algn="l" defTabSz="844550">
            <a:lnSpc>
              <a:spcPct val="90000"/>
            </a:lnSpc>
            <a:spcBef>
              <a:spcPct val="0"/>
            </a:spcBef>
            <a:spcAft>
              <a:spcPct val="35000"/>
            </a:spcAft>
            <a:buNone/>
          </a:pPr>
          <a:r>
            <a:rPr lang="en-US" sz="1900" b="0" kern="1200" dirty="0"/>
            <a:t>Enforces compliance with state and federal regulations </a:t>
          </a:r>
          <a:endParaRPr lang="en-US" sz="1900" kern="1200" dirty="0"/>
        </a:p>
      </dsp:txBody>
      <dsp:txXfrm>
        <a:off x="954428" y="4135602"/>
        <a:ext cx="9561171" cy="8263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ED9C59-C536-47A9-A871-881233E7635E}">
      <dsp:nvSpPr>
        <dsp:cNvPr id="0" name=""/>
        <dsp:cNvSpPr/>
      </dsp:nvSpPr>
      <dsp:spPr>
        <a:xfrm>
          <a:off x="0" y="1238480"/>
          <a:ext cx="6305371" cy="5292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81C748-72E1-4B5E-8D13-839D0AD354EF}">
      <dsp:nvSpPr>
        <dsp:cNvPr id="0" name=""/>
        <dsp:cNvSpPr/>
      </dsp:nvSpPr>
      <dsp:spPr>
        <a:xfrm>
          <a:off x="315268" y="380963"/>
          <a:ext cx="4413759" cy="116747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6830" tIns="0" rIns="166830" bIns="0" numCol="1" spcCol="1270" anchor="ctr" anchorCtr="0">
          <a:noAutofit/>
        </a:bodyPr>
        <a:lstStyle/>
        <a:p>
          <a:pPr marL="0" lvl="0" indent="0" algn="l" defTabSz="933450">
            <a:lnSpc>
              <a:spcPct val="90000"/>
            </a:lnSpc>
            <a:spcBef>
              <a:spcPct val="0"/>
            </a:spcBef>
            <a:spcAft>
              <a:spcPct val="35000"/>
            </a:spcAft>
            <a:buNone/>
          </a:pPr>
          <a:r>
            <a:rPr lang="en-US" sz="2100" kern="1200" baseline="0" dirty="0"/>
            <a:t>Food Borne Illnesses</a:t>
          </a:r>
          <a:endParaRPr lang="en-US" sz="2100" kern="1200" dirty="0"/>
        </a:p>
      </dsp:txBody>
      <dsp:txXfrm>
        <a:off x="372259" y="437954"/>
        <a:ext cx="4299777" cy="1053494"/>
      </dsp:txXfrm>
    </dsp:sp>
    <dsp:sp modelId="{5F65B614-3936-4DB4-8FAD-51F939A7FD24}">
      <dsp:nvSpPr>
        <dsp:cNvPr id="0" name=""/>
        <dsp:cNvSpPr/>
      </dsp:nvSpPr>
      <dsp:spPr>
        <a:xfrm>
          <a:off x="0" y="2704104"/>
          <a:ext cx="6305371" cy="529200"/>
        </a:xfrm>
        <a:prstGeom prst="rect">
          <a:avLst/>
        </a:prstGeom>
        <a:solidFill>
          <a:schemeClr val="lt1">
            <a:alpha val="90000"/>
            <a:hueOff val="0"/>
            <a:satOff val="0"/>
            <a:lumOff val="0"/>
            <a:alphaOff val="0"/>
          </a:schemeClr>
        </a:solidFill>
        <a:ln w="25400" cap="flat" cmpd="sng" algn="ctr">
          <a:solidFill>
            <a:schemeClr val="accent2">
              <a:hueOff val="5060348"/>
              <a:satOff val="10976"/>
              <a:lumOff val="-2745"/>
              <a:alphaOff val="0"/>
            </a:schemeClr>
          </a:solidFill>
          <a:prstDash val="solid"/>
        </a:ln>
        <a:effectLst/>
      </dsp:spPr>
      <dsp:style>
        <a:lnRef idx="2">
          <a:scrgbClr r="0" g="0" b="0"/>
        </a:lnRef>
        <a:fillRef idx="1">
          <a:scrgbClr r="0" g="0" b="0"/>
        </a:fillRef>
        <a:effectRef idx="0">
          <a:scrgbClr r="0" g="0" b="0"/>
        </a:effectRef>
        <a:fontRef idx="minor"/>
      </dsp:style>
    </dsp:sp>
    <dsp:sp modelId="{B9BE2742-FAFD-4720-BAD9-4CACD071B06D}">
      <dsp:nvSpPr>
        <dsp:cNvPr id="0" name=""/>
        <dsp:cNvSpPr/>
      </dsp:nvSpPr>
      <dsp:spPr>
        <a:xfrm>
          <a:off x="315268" y="1881080"/>
          <a:ext cx="4413759" cy="1132984"/>
        </a:xfrm>
        <a:prstGeom prst="roundRect">
          <a:avLst/>
        </a:prstGeom>
        <a:solidFill>
          <a:schemeClr val="accent2">
            <a:hueOff val="5060348"/>
            <a:satOff val="10976"/>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6830" tIns="0" rIns="166830" bIns="0" numCol="1" spcCol="1270" anchor="ctr" anchorCtr="0">
          <a:noAutofit/>
        </a:bodyPr>
        <a:lstStyle/>
        <a:p>
          <a:pPr marL="0" lvl="0" indent="0" algn="l" defTabSz="933450">
            <a:lnSpc>
              <a:spcPct val="90000"/>
            </a:lnSpc>
            <a:spcBef>
              <a:spcPct val="0"/>
            </a:spcBef>
            <a:spcAft>
              <a:spcPct val="35000"/>
            </a:spcAft>
            <a:buNone/>
          </a:pPr>
          <a:r>
            <a:rPr lang="en-US" sz="2100" kern="1200" baseline="0"/>
            <a:t>Sexually Transmitted Diseases (STDs)</a:t>
          </a:r>
          <a:endParaRPr lang="en-US" sz="2100" kern="1200"/>
        </a:p>
      </dsp:txBody>
      <dsp:txXfrm>
        <a:off x="370576" y="1936388"/>
        <a:ext cx="4303143" cy="1022368"/>
      </dsp:txXfrm>
    </dsp:sp>
    <dsp:sp modelId="{FDC12633-73A7-4160-BB1E-8058BC3B9A5B}">
      <dsp:nvSpPr>
        <dsp:cNvPr id="0" name=""/>
        <dsp:cNvSpPr/>
      </dsp:nvSpPr>
      <dsp:spPr>
        <a:xfrm>
          <a:off x="0" y="4247051"/>
          <a:ext cx="6305371" cy="529200"/>
        </a:xfrm>
        <a:prstGeom prst="rect">
          <a:avLst/>
        </a:prstGeom>
        <a:solidFill>
          <a:schemeClr val="lt1">
            <a:alpha val="90000"/>
            <a:hueOff val="0"/>
            <a:satOff val="0"/>
            <a:lumOff val="0"/>
            <a:alphaOff val="0"/>
          </a:schemeClr>
        </a:solidFill>
        <a:ln w="25400" cap="flat" cmpd="sng" algn="ctr">
          <a:solidFill>
            <a:schemeClr val="accent2">
              <a:hueOff val="10120695"/>
              <a:satOff val="21951"/>
              <a:lumOff val="-5490"/>
              <a:alphaOff val="0"/>
            </a:schemeClr>
          </a:solidFill>
          <a:prstDash val="solid"/>
        </a:ln>
        <a:effectLst/>
      </dsp:spPr>
      <dsp:style>
        <a:lnRef idx="2">
          <a:scrgbClr r="0" g="0" b="0"/>
        </a:lnRef>
        <a:fillRef idx="1">
          <a:scrgbClr r="0" g="0" b="0"/>
        </a:fillRef>
        <a:effectRef idx="0">
          <a:scrgbClr r="0" g="0" b="0"/>
        </a:effectRef>
        <a:fontRef idx="minor"/>
      </dsp:style>
    </dsp:sp>
    <dsp:sp modelId="{AAE70CEA-8809-4855-91CC-88CBF7305E02}">
      <dsp:nvSpPr>
        <dsp:cNvPr id="0" name=""/>
        <dsp:cNvSpPr/>
      </dsp:nvSpPr>
      <dsp:spPr>
        <a:xfrm>
          <a:off x="315268" y="3346704"/>
          <a:ext cx="4413759" cy="1210307"/>
        </a:xfrm>
        <a:prstGeom prst="roundRect">
          <a:avLst/>
        </a:prstGeom>
        <a:solidFill>
          <a:schemeClr val="accent2">
            <a:hueOff val="10120695"/>
            <a:satOff val="21951"/>
            <a:lumOff val="-54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6830" tIns="0" rIns="166830" bIns="0" numCol="1" spcCol="1270" anchor="ctr" anchorCtr="0">
          <a:noAutofit/>
        </a:bodyPr>
        <a:lstStyle/>
        <a:p>
          <a:pPr marL="0" lvl="0" indent="0" algn="l" defTabSz="933450">
            <a:lnSpc>
              <a:spcPct val="90000"/>
            </a:lnSpc>
            <a:spcBef>
              <a:spcPct val="0"/>
            </a:spcBef>
            <a:spcAft>
              <a:spcPct val="35000"/>
            </a:spcAft>
            <a:buNone/>
          </a:pPr>
          <a:r>
            <a:rPr lang="en-US" sz="2100" kern="1200" baseline="0"/>
            <a:t>Measles, Mumps, Rubella (MMR)</a:t>
          </a:r>
          <a:endParaRPr lang="en-US" sz="2100" kern="1200"/>
        </a:p>
      </dsp:txBody>
      <dsp:txXfrm>
        <a:off x="374350" y="3405786"/>
        <a:ext cx="4295595" cy="109214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C71C7E-FB33-4866-8BA2-2348F3A506D0}">
      <dsp:nvSpPr>
        <dsp:cNvPr id="0" name=""/>
        <dsp:cNvSpPr/>
      </dsp:nvSpPr>
      <dsp:spPr>
        <a:xfrm>
          <a:off x="0" y="0"/>
          <a:ext cx="8938260" cy="1305401"/>
        </a:xfrm>
        <a:prstGeom prst="roundRect">
          <a:avLst>
            <a:gd name="adj" fmla="val 10000"/>
          </a:avLst>
        </a:prstGeom>
        <a:solidFill>
          <a:schemeClr val="accent4">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b="0" kern="1200" dirty="0">
              <a:solidFill>
                <a:srgbClr val="002060"/>
              </a:solidFill>
            </a:rPr>
            <a:t>Common Client Injuries</a:t>
          </a:r>
          <a:endParaRPr lang="en-US" sz="4800" kern="1200" dirty="0">
            <a:solidFill>
              <a:srgbClr val="002060"/>
            </a:solidFill>
          </a:endParaRPr>
        </a:p>
      </dsp:txBody>
      <dsp:txXfrm>
        <a:off x="38234" y="38234"/>
        <a:ext cx="7529629" cy="1228933"/>
      </dsp:txXfrm>
    </dsp:sp>
    <dsp:sp modelId="{B12BE85A-7216-42D7-9D4C-E141A84AF42A}">
      <dsp:nvSpPr>
        <dsp:cNvPr id="0" name=""/>
        <dsp:cNvSpPr/>
      </dsp:nvSpPr>
      <dsp:spPr>
        <a:xfrm>
          <a:off x="788669" y="1522968"/>
          <a:ext cx="8938260" cy="1305401"/>
        </a:xfrm>
        <a:prstGeom prst="roundRect">
          <a:avLst>
            <a:gd name="adj" fmla="val 10000"/>
          </a:avLst>
        </a:prstGeom>
        <a:solidFill>
          <a:schemeClr val="accent4">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b="0" kern="1200" dirty="0">
              <a:solidFill>
                <a:srgbClr val="002060"/>
              </a:solidFill>
            </a:rPr>
            <a:t>Common Employee Injuries</a:t>
          </a:r>
          <a:endParaRPr lang="en-US" sz="4800" kern="1200" dirty="0">
            <a:solidFill>
              <a:srgbClr val="002060"/>
            </a:solidFill>
          </a:endParaRPr>
        </a:p>
      </dsp:txBody>
      <dsp:txXfrm>
        <a:off x="826903" y="1561202"/>
        <a:ext cx="7224611" cy="1228933"/>
      </dsp:txXfrm>
    </dsp:sp>
    <dsp:sp modelId="{F678855D-A28E-404E-85CD-F848A3357FCC}">
      <dsp:nvSpPr>
        <dsp:cNvPr id="0" name=""/>
        <dsp:cNvSpPr/>
      </dsp:nvSpPr>
      <dsp:spPr>
        <a:xfrm>
          <a:off x="1577339" y="3045936"/>
          <a:ext cx="8938260" cy="1305401"/>
        </a:xfrm>
        <a:prstGeom prst="roundRect">
          <a:avLst>
            <a:gd name="adj" fmla="val 10000"/>
          </a:avLst>
        </a:prstGeom>
        <a:solidFill>
          <a:schemeClr val="accent4">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b="0" kern="1200" dirty="0">
              <a:solidFill>
                <a:srgbClr val="002060"/>
              </a:solidFill>
            </a:rPr>
            <a:t>Preventive Measures</a:t>
          </a:r>
          <a:endParaRPr lang="en-US" sz="4800" kern="1200" dirty="0">
            <a:solidFill>
              <a:srgbClr val="002060"/>
            </a:solidFill>
          </a:endParaRPr>
        </a:p>
      </dsp:txBody>
      <dsp:txXfrm>
        <a:off x="1615573" y="3084170"/>
        <a:ext cx="7224611" cy="1228933"/>
      </dsp:txXfrm>
    </dsp:sp>
    <dsp:sp modelId="{B45B04D4-A847-4E6D-9455-C4CBC68FC05B}">
      <dsp:nvSpPr>
        <dsp:cNvPr id="0" name=""/>
        <dsp:cNvSpPr/>
      </dsp:nvSpPr>
      <dsp:spPr>
        <a:xfrm>
          <a:off x="8089749" y="989929"/>
          <a:ext cx="848510" cy="848510"/>
        </a:xfrm>
        <a:prstGeom prst="downArrow">
          <a:avLst>
            <a:gd name="adj1" fmla="val 55000"/>
            <a:gd name="adj2" fmla="val 45000"/>
          </a:avLst>
        </a:prstGeom>
        <a:solidFill>
          <a:srgbClr val="0070C0">
            <a:alpha val="90000"/>
          </a:srgb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8280664" y="989929"/>
        <a:ext cx="466680" cy="638504"/>
      </dsp:txXfrm>
    </dsp:sp>
    <dsp:sp modelId="{772EA4BC-877E-4E0B-AA7A-BEB8AB58C7D7}">
      <dsp:nvSpPr>
        <dsp:cNvPr id="0" name=""/>
        <dsp:cNvSpPr/>
      </dsp:nvSpPr>
      <dsp:spPr>
        <a:xfrm>
          <a:off x="8878419" y="2504195"/>
          <a:ext cx="848510" cy="848510"/>
        </a:xfrm>
        <a:prstGeom prst="downArrow">
          <a:avLst>
            <a:gd name="adj1" fmla="val 55000"/>
            <a:gd name="adj2" fmla="val 45000"/>
          </a:avLst>
        </a:prstGeom>
        <a:solidFill>
          <a:srgbClr val="0070C0">
            <a:alpha val="90000"/>
          </a:srgb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9069334" y="2504195"/>
        <a:ext cx="466680" cy="63850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600F2A-C606-44F4-859C-D410F97F2BFA}">
      <dsp:nvSpPr>
        <dsp:cNvPr id="0" name=""/>
        <dsp:cNvSpPr/>
      </dsp:nvSpPr>
      <dsp:spPr>
        <a:xfrm>
          <a:off x="0" y="2702"/>
          <a:ext cx="6683374" cy="10553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kern="1200" baseline="0"/>
            <a:t>Lifting</a:t>
          </a:r>
          <a:endParaRPr lang="en-US" sz="4400" kern="1200"/>
        </a:p>
      </dsp:txBody>
      <dsp:txXfrm>
        <a:off x="51517" y="54219"/>
        <a:ext cx="6580340" cy="952306"/>
      </dsp:txXfrm>
    </dsp:sp>
    <dsp:sp modelId="{FD2ABD59-08AB-430C-9D57-E33857B7FDDA}">
      <dsp:nvSpPr>
        <dsp:cNvPr id="0" name=""/>
        <dsp:cNvSpPr/>
      </dsp:nvSpPr>
      <dsp:spPr>
        <a:xfrm>
          <a:off x="0" y="1184762"/>
          <a:ext cx="6683374" cy="1055340"/>
        </a:xfrm>
        <a:prstGeom prst="roundRect">
          <a:avLst/>
        </a:prstGeom>
        <a:gradFill rotWithShape="0">
          <a:gsLst>
            <a:gs pos="0">
              <a:schemeClr val="accent2">
                <a:hueOff val="3373565"/>
                <a:satOff val="7317"/>
                <a:lumOff val="-1830"/>
                <a:alphaOff val="0"/>
                <a:shade val="51000"/>
                <a:satMod val="130000"/>
              </a:schemeClr>
            </a:gs>
            <a:gs pos="80000">
              <a:schemeClr val="accent2">
                <a:hueOff val="3373565"/>
                <a:satOff val="7317"/>
                <a:lumOff val="-1830"/>
                <a:alphaOff val="0"/>
                <a:shade val="93000"/>
                <a:satMod val="130000"/>
              </a:schemeClr>
            </a:gs>
            <a:gs pos="100000">
              <a:schemeClr val="accent2">
                <a:hueOff val="3373565"/>
                <a:satOff val="7317"/>
                <a:lumOff val="-183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kern="1200" baseline="0"/>
            <a:t>Pulling</a:t>
          </a:r>
          <a:endParaRPr lang="en-US" sz="4400" kern="1200"/>
        </a:p>
      </dsp:txBody>
      <dsp:txXfrm>
        <a:off x="51517" y="1236279"/>
        <a:ext cx="6580340" cy="952306"/>
      </dsp:txXfrm>
    </dsp:sp>
    <dsp:sp modelId="{1B473A71-AAA6-439A-814D-4413F074E50D}">
      <dsp:nvSpPr>
        <dsp:cNvPr id="0" name=""/>
        <dsp:cNvSpPr/>
      </dsp:nvSpPr>
      <dsp:spPr>
        <a:xfrm>
          <a:off x="0" y="2366822"/>
          <a:ext cx="6683374" cy="1055340"/>
        </a:xfrm>
        <a:prstGeom prst="roundRect">
          <a:avLst/>
        </a:prstGeom>
        <a:gradFill rotWithShape="0">
          <a:gsLst>
            <a:gs pos="0">
              <a:schemeClr val="accent2">
                <a:hueOff val="6747130"/>
                <a:satOff val="14634"/>
                <a:lumOff val="-3660"/>
                <a:alphaOff val="0"/>
                <a:shade val="51000"/>
                <a:satMod val="130000"/>
              </a:schemeClr>
            </a:gs>
            <a:gs pos="80000">
              <a:schemeClr val="accent2">
                <a:hueOff val="6747130"/>
                <a:satOff val="14634"/>
                <a:lumOff val="-3660"/>
                <a:alphaOff val="0"/>
                <a:shade val="93000"/>
                <a:satMod val="130000"/>
              </a:schemeClr>
            </a:gs>
            <a:gs pos="100000">
              <a:schemeClr val="accent2">
                <a:hueOff val="6747130"/>
                <a:satOff val="14634"/>
                <a:lumOff val="-366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kern="1200" baseline="0"/>
            <a:t>Pushing</a:t>
          </a:r>
          <a:endParaRPr lang="en-US" sz="4400" kern="1200"/>
        </a:p>
      </dsp:txBody>
      <dsp:txXfrm>
        <a:off x="51517" y="2418339"/>
        <a:ext cx="6580340" cy="952306"/>
      </dsp:txXfrm>
    </dsp:sp>
    <dsp:sp modelId="{97EAB219-672B-456D-96A5-F2D80E2E52A8}">
      <dsp:nvSpPr>
        <dsp:cNvPr id="0" name=""/>
        <dsp:cNvSpPr/>
      </dsp:nvSpPr>
      <dsp:spPr>
        <a:xfrm>
          <a:off x="0" y="3548882"/>
          <a:ext cx="6683374" cy="1055340"/>
        </a:xfrm>
        <a:prstGeom prst="roundRect">
          <a:avLst/>
        </a:prstGeom>
        <a:gradFill rotWithShape="0">
          <a:gsLst>
            <a:gs pos="0">
              <a:schemeClr val="accent2">
                <a:hueOff val="10120695"/>
                <a:satOff val="21951"/>
                <a:lumOff val="-5490"/>
                <a:alphaOff val="0"/>
                <a:shade val="51000"/>
                <a:satMod val="130000"/>
              </a:schemeClr>
            </a:gs>
            <a:gs pos="80000">
              <a:schemeClr val="accent2">
                <a:hueOff val="10120695"/>
                <a:satOff val="21951"/>
                <a:lumOff val="-5490"/>
                <a:alphaOff val="0"/>
                <a:shade val="93000"/>
                <a:satMod val="130000"/>
              </a:schemeClr>
            </a:gs>
            <a:gs pos="100000">
              <a:schemeClr val="accent2">
                <a:hueOff val="10120695"/>
                <a:satOff val="21951"/>
                <a:lumOff val="-549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kern="1200" baseline="0"/>
            <a:t>Turning</a:t>
          </a:r>
          <a:endParaRPr lang="en-US" sz="4400" kern="1200"/>
        </a:p>
      </dsp:txBody>
      <dsp:txXfrm>
        <a:off x="51517" y="3600399"/>
        <a:ext cx="6580340" cy="95230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7A535B-262B-4D7B-A565-7A69AB4EF044}">
      <dsp:nvSpPr>
        <dsp:cNvPr id="0" name=""/>
        <dsp:cNvSpPr/>
      </dsp:nvSpPr>
      <dsp:spPr>
        <a:xfrm>
          <a:off x="0" y="4729"/>
          <a:ext cx="7491985" cy="100731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8B71DA-21A1-437B-B208-457C46C6ACAE}">
      <dsp:nvSpPr>
        <dsp:cNvPr id="0" name=""/>
        <dsp:cNvSpPr/>
      </dsp:nvSpPr>
      <dsp:spPr>
        <a:xfrm>
          <a:off x="304711" y="231374"/>
          <a:ext cx="554021" cy="55402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0FFF5E0-3EC4-43BE-9EE8-09A9EF91ECBA}">
      <dsp:nvSpPr>
        <dsp:cNvPr id="0" name=""/>
        <dsp:cNvSpPr/>
      </dsp:nvSpPr>
      <dsp:spPr>
        <a:xfrm>
          <a:off x="1163444" y="4729"/>
          <a:ext cx="6328540" cy="1007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07" tIns="106607" rIns="106607" bIns="106607" numCol="1" spcCol="1270" anchor="ctr" anchorCtr="0">
          <a:noAutofit/>
        </a:bodyPr>
        <a:lstStyle/>
        <a:p>
          <a:pPr marL="0" lvl="0" indent="0" algn="l" defTabSz="844550">
            <a:lnSpc>
              <a:spcPct val="100000"/>
            </a:lnSpc>
            <a:spcBef>
              <a:spcPct val="0"/>
            </a:spcBef>
            <a:spcAft>
              <a:spcPct val="35000"/>
            </a:spcAft>
            <a:buNone/>
          </a:pPr>
          <a:r>
            <a:rPr lang="en-US" sz="1900" kern="1200" baseline="0" dirty="0"/>
            <a:t>Know facility procedures</a:t>
          </a:r>
          <a:endParaRPr lang="en-US" sz="1900" kern="1200" dirty="0"/>
        </a:p>
      </dsp:txBody>
      <dsp:txXfrm>
        <a:off x="1163444" y="4729"/>
        <a:ext cx="6328540" cy="1007311"/>
      </dsp:txXfrm>
    </dsp:sp>
    <dsp:sp modelId="{65402948-8C54-4542-B84A-EC1810D4E632}">
      <dsp:nvSpPr>
        <dsp:cNvPr id="0" name=""/>
        <dsp:cNvSpPr/>
      </dsp:nvSpPr>
      <dsp:spPr>
        <a:xfrm>
          <a:off x="0" y="1263868"/>
          <a:ext cx="7491985" cy="100731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86C966-C4A5-41EA-A34A-70FD88ECACAA}">
      <dsp:nvSpPr>
        <dsp:cNvPr id="0" name=""/>
        <dsp:cNvSpPr/>
      </dsp:nvSpPr>
      <dsp:spPr>
        <a:xfrm>
          <a:off x="304711" y="1490513"/>
          <a:ext cx="554021" cy="55402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8E2825E-5517-402E-9EEF-8DE2AEE7CB25}">
      <dsp:nvSpPr>
        <dsp:cNvPr id="0" name=""/>
        <dsp:cNvSpPr/>
      </dsp:nvSpPr>
      <dsp:spPr>
        <a:xfrm>
          <a:off x="1163444" y="1263868"/>
          <a:ext cx="6328540" cy="1007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07" tIns="106607" rIns="106607" bIns="106607" numCol="1" spcCol="1270" anchor="ctr" anchorCtr="0">
          <a:noAutofit/>
        </a:bodyPr>
        <a:lstStyle/>
        <a:p>
          <a:pPr marL="0" lvl="0" indent="0" algn="l" defTabSz="844550">
            <a:lnSpc>
              <a:spcPct val="100000"/>
            </a:lnSpc>
            <a:spcBef>
              <a:spcPct val="0"/>
            </a:spcBef>
            <a:spcAft>
              <a:spcPct val="35000"/>
            </a:spcAft>
            <a:buNone/>
          </a:pPr>
          <a:r>
            <a:rPr lang="en-US" sz="1900" kern="1200" baseline="0" dirty="0"/>
            <a:t>Know location of phone numbers</a:t>
          </a:r>
          <a:endParaRPr lang="en-US" sz="1900" kern="1200" dirty="0"/>
        </a:p>
      </dsp:txBody>
      <dsp:txXfrm>
        <a:off x="1163444" y="1263868"/>
        <a:ext cx="6328540" cy="1007311"/>
      </dsp:txXfrm>
    </dsp:sp>
    <dsp:sp modelId="{1EA7E3F7-D267-4350-A771-78B54A6A898E}">
      <dsp:nvSpPr>
        <dsp:cNvPr id="0" name=""/>
        <dsp:cNvSpPr/>
      </dsp:nvSpPr>
      <dsp:spPr>
        <a:xfrm>
          <a:off x="0" y="2523008"/>
          <a:ext cx="7491985" cy="100731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510DF0C-7DA2-4D6F-A34D-9B1DB2273C4E}">
      <dsp:nvSpPr>
        <dsp:cNvPr id="0" name=""/>
        <dsp:cNvSpPr/>
      </dsp:nvSpPr>
      <dsp:spPr>
        <a:xfrm>
          <a:off x="304711" y="2749653"/>
          <a:ext cx="554021" cy="554021"/>
        </a:xfrm>
        <a:prstGeom prst="rect">
          <a:avLst/>
        </a:prstGeom>
        <a:solidFill>
          <a:schemeClr val="accent5">
            <a:hueOff val="-1099267"/>
            <a:satOff val="8523"/>
            <a:lumOff val="9314"/>
            <a:alphaOff val="0"/>
          </a:schemeClr>
        </a:solid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6FAF4F5-3F7A-49BC-8B63-0C5494852FB7}">
      <dsp:nvSpPr>
        <dsp:cNvPr id="0" name=""/>
        <dsp:cNvSpPr/>
      </dsp:nvSpPr>
      <dsp:spPr>
        <a:xfrm>
          <a:off x="1163444" y="2523008"/>
          <a:ext cx="6328540" cy="1007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07" tIns="106607" rIns="106607" bIns="106607" numCol="1" spcCol="1270" anchor="ctr" anchorCtr="0">
          <a:noAutofit/>
        </a:bodyPr>
        <a:lstStyle/>
        <a:p>
          <a:pPr marL="0" lvl="0" indent="0" algn="l" defTabSz="844550">
            <a:lnSpc>
              <a:spcPct val="100000"/>
            </a:lnSpc>
            <a:spcBef>
              <a:spcPct val="0"/>
            </a:spcBef>
            <a:spcAft>
              <a:spcPct val="35000"/>
            </a:spcAft>
            <a:buNone/>
          </a:pPr>
          <a:r>
            <a:rPr lang="en-US" sz="1900" kern="1200" dirty="0"/>
            <a:t>Know location of emergency equipment and supplies (crash cart, emergency kits, etc.)</a:t>
          </a:r>
        </a:p>
      </dsp:txBody>
      <dsp:txXfrm>
        <a:off x="1163444" y="2523008"/>
        <a:ext cx="6328540" cy="1007311"/>
      </dsp:txXfrm>
    </dsp:sp>
    <dsp:sp modelId="{5228EBFC-ACA8-458A-8AB3-FF80D1EE28EC}">
      <dsp:nvSpPr>
        <dsp:cNvPr id="0" name=""/>
        <dsp:cNvSpPr/>
      </dsp:nvSpPr>
      <dsp:spPr>
        <a:xfrm>
          <a:off x="0" y="3782147"/>
          <a:ext cx="7491985" cy="100731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3D62D2-084A-4F69-9C81-D66DDB5AECAB}">
      <dsp:nvSpPr>
        <dsp:cNvPr id="0" name=""/>
        <dsp:cNvSpPr/>
      </dsp:nvSpPr>
      <dsp:spPr>
        <a:xfrm>
          <a:off x="304711" y="4008792"/>
          <a:ext cx="554021" cy="55402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CB6399D-F1D5-4469-9028-7D134D1F35A4}">
      <dsp:nvSpPr>
        <dsp:cNvPr id="0" name=""/>
        <dsp:cNvSpPr/>
      </dsp:nvSpPr>
      <dsp:spPr>
        <a:xfrm>
          <a:off x="1163444" y="3782147"/>
          <a:ext cx="6328540" cy="1007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07" tIns="106607" rIns="106607" bIns="106607" numCol="1" spcCol="1270" anchor="ctr" anchorCtr="0">
          <a:noAutofit/>
        </a:bodyPr>
        <a:lstStyle/>
        <a:p>
          <a:pPr marL="0" lvl="0" indent="0" algn="l" defTabSz="844550">
            <a:lnSpc>
              <a:spcPct val="100000"/>
            </a:lnSpc>
            <a:spcBef>
              <a:spcPct val="0"/>
            </a:spcBef>
            <a:spcAft>
              <a:spcPct val="35000"/>
            </a:spcAft>
            <a:buNone/>
          </a:pPr>
          <a:r>
            <a:rPr lang="en-US" sz="1900" kern="1200" baseline="0"/>
            <a:t>Remain calm</a:t>
          </a:r>
          <a:endParaRPr lang="en-US" sz="1900" kern="1200"/>
        </a:p>
      </dsp:txBody>
      <dsp:txXfrm>
        <a:off x="1163444" y="3782147"/>
        <a:ext cx="6328540" cy="1007311"/>
      </dsp:txXfrm>
    </dsp:sp>
    <dsp:sp modelId="{FBD62579-4A0B-40E9-9A2A-D81AF2070E99}">
      <dsp:nvSpPr>
        <dsp:cNvPr id="0" name=""/>
        <dsp:cNvSpPr/>
      </dsp:nvSpPr>
      <dsp:spPr>
        <a:xfrm>
          <a:off x="0" y="5041287"/>
          <a:ext cx="7491985" cy="100731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DAB87C-0A03-4A06-9A4A-8A9BAAD4C7EC}">
      <dsp:nvSpPr>
        <dsp:cNvPr id="0" name=""/>
        <dsp:cNvSpPr/>
      </dsp:nvSpPr>
      <dsp:spPr>
        <a:xfrm>
          <a:off x="304711" y="5267932"/>
          <a:ext cx="554021" cy="55402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E7686C7-E18C-45B9-B6D4-459A2796B3BC}">
      <dsp:nvSpPr>
        <dsp:cNvPr id="0" name=""/>
        <dsp:cNvSpPr/>
      </dsp:nvSpPr>
      <dsp:spPr>
        <a:xfrm>
          <a:off x="1163444" y="5041287"/>
          <a:ext cx="6328540" cy="1007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07" tIns="106607" rIns="106607" bIns="106607" numCol="1" spcCol="1270" anchor="ctr" anchorCtr="0">
          <a:noAutofit/>
        </a:bodyPr>
        <a:lstStyle/>
        <a:p>
          <a:pPr marL="0" lvl="0" indent="0" algn="l" defTabSz="844550">
            <a:lnSpc>
              <a:spcPct val="100000"/>
            </a:lnSpc>
            <a:spcBef>
              <a:spcPct val="0"/>
            </a:spcBef>
            <a:spcAft>
              <a:spcPct val="35000"/>
            </a:spcAft>
            <a:buNone/>
          </a:pPr>
          <a:r>
            <a:rPr lang="en-US" sz="1900" kern="1200" baseline="0" dirty="0"/>
            <a:t>Stay in scope of training</a:t>
          </a:r>
          <a:endParaRPr lang="en-US" sz="1900" kern="1200" dirty="0"/>
        </a:p>
      </dsp:txBody>
      <dsp:txXfrm>
        <a:off x="1163444" y="5041287"/>
        <a:ext cx="6328540" cy="100731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01DB4B-ED60-4884-A42A-37C4C5E41808}">
      <dsp:nvSpPr>
        <dsp:cNvPr id="0" name=""/>
        <dsp:cNvSpPr/>
      </dsp:nvSpPr>
      <dsp:spPr>
        <a:xfrm>
          <a:off x="2664838" y="1026"/>
          <a:ext cx="1412249" cy="1412249"/>
        </a:xfrm>
        <a:prstGeom prst="ellipse">
          <a:avLst/>
        </a:prstGeom>
        <a:solidFill>
          <a:schemeClr val="accent3">
            <a:lumMod val="75000"/>
          </a:scheme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Identify problem</a:t>
          </a:r>
        </a:p>
      </dsp:txBody>
      <dsp:txXfrm>
        <a:off x="2871657" y="207845"/>
        <a:ext cx="998611" cy="998611"/>
      </dsp:txXfrm>
    </dsp:sp>
    <dsp:sp modelId="{1E485342-2AA8-4746-B9A4-4B8145D73E69}">
      <dsp:nvSpPr>
        <dsp:cNvPr id="0" name=""/>
        <dsp:cNvSpPr/>
      </dsp:nvSpPr>
      <dsp:spPr>
        <a:xfrm rot="2160000">
          <a:off x="4032306" y="1085486"/>
          <a:ext cx="374810" cy="47663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4043043" y="1147767"/>
        <a:ext cx="262367" cy="285980"/>
      </dsp:txXfrm>
    </dsp:sp>
    <dsp:sp modelId="{76947E35-C156-4546-8CF0-01CF97325CF3}">
      <dsp:nvSpPr>
        <dsp:cNvPr id="0" name=""/>
        <dsp:cNvSpPr/>
      </dsp:nvSpPr>
      <dsp:spPr>
        <a:xfrm>
          <a:off x="4379500" y="1246801"/>
          <a:ext cx="1412249" cy="1412249"/>
        </a:xfrm>
        <a:prstGeom prst="ellipse">
          <a:avLst/>
        </a:prstGeom>
        <a:solidFill>
          <a:srgbClr val="7030A0"/>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Gather information</a:t>
          </a:r>
        </a:p>
      </dsp:txBody>
      <dsp:txXfrm>
        <a:off x="4586319" y="1453620"/>
        <a:ext cx="998611" cy="998611"/>
      </dsp:txXfrm>
    </dsp:sp>
    <dsp:sp modelId="{E13FD325-94D1-4A60-89D9-8E82C3D7790D}">
      <dsp:nvSpPr>
        <dsp:cNvPr id="0" name=""/>
        <dsp:cNvSpPr/>
      </dsp:nvSpPr>
      <dsp:spPr>
        <a:xfrm rot="6480000">
          <a:off x="4574026" y="2712373"/>
          <a:ext cx="374810" cy="47663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rot="10800000">
        <a:off x="4647621" y="2754230"/>
        <a:ext cx="262367" cy="285980"/>
      </dsp:txXfrm>
    </dsp:sp>
    <dsp:sp modelId="{60848A7C-AB1B-44FE-9867-BED6356F250A}">
      <dsp:nvSpPr>
        <dsp:cNvPr id="0" name=""/>
        <dsp:cNvSpPr/>
      </dsp:nvSpPr>
      <dsp:spPr>
        <a:xfrm>
          <a:off x="3724557" y="3262508"/>
          <a:ext cx="1412249" cy="1412249"/>
        </a:xfrm>
        <a:prstGeom prst="ellipse">
          <a:avLst/>
        </a:prstGeom>
        <a:solidFill>
          <a:srgbClr val="C00000"/>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Identify possible solutions</a:t>
          </a:r>
        </a:p>
      </dsp:txBody>
      <dsp:txXfrm>
        <a:off x="3931376" y="3469327"/>
        <a:ext cx="998611" cy="998611"/>
      </dsp:txXfrm>
    </dsp:sp>
    <dsp:sp modelId="{76D80C9F-7205-4754-A026-B35D33C1C293}">
      <dsp:nvSpPr>
        <dsp:cNvPr id="0" name=""/>
        <dsp:cNvSpPr/>
      </dsp:nvSpPr>
      <dsp:spPr>
        <a:xfrm rot="10800000">
          <a:off x="3194165" y="3730315"/>
          <a:ext cx="374810" cy="47663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rot="10800000">
        <a:off x="3306608" y="3825642"/>
        <a:ext cx="262367" cy="285980"/>
      </dsp:txXfrm>
    </dsp:sp>
    <dsp:sp modelId="{BEC3BC52-1C74-4FCC-974F-E6E2A04F7283}">
      <dsp:nvSpPr>
        <dsp:cNvPr id="0" name=""/>
        <dsp:cNvSpPr/>
      </dsp:nvSpPr>
      <dsp:spPr>
        <a:xfrm>
          <a:off x="1605118" y="3262508"/>
          <a:ext cx="1412249" cy="1412249"/>
        </a:xfrm>
        <a:prstGeom prst="ellipse">
          <a:avLst/>
        </a:prstGeom>
        <a:solidFill>
          <a:srgbClr val="FFC000"/>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Select &amp; implement solution</a:t>
          </a:r>
        </a:p>
      </dsp:txBody>
      <dsp:txXfrm>
        <a:off x="1811937" y="3469327"/>
        <a:ext cx="998611" cy="998611"/>
      </dsp:txXfrm>
    </dsp:sp>
    <dsp:sp modelId="{B30CF09F-0572-4385-9087-E52B4FFEC08F}">
      <dsp:nvSpPr>
        <dsp:cNvPr id="0" name=""/>
        <dsp:cNvSpPr/>
      </dsp:nvSpPr>
      <dsp:spPr>
        <a:xfrm rot="15120000">
          <a:off x="1799644" y="2732551"/>
          <a:ext cx="374810" cy="47663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rot="10800000">
        <a:off x="1873239" y="2881348"/>
        <a:ext cx="262367" cy="285980"/>
      </dsp:txXfrm>
    </dsp:sp>
    <dsp:sp modelId="{95E6705D-04D5-4CE4-B4A2-875A93321E60}">
      <dsp:nvSpPr>
        <dsp:cNvPr id="0" name=""/>
        <dsp:cNvSpPr/>
      </dsp:nvSpPr>
      <dsp:spPr>
        <a:xfrm>
          <a:off x="950176" y="1246801"/>
          <a:ext cx="1412249" cy="1412249"/>
        </a:xfrm>
        <a:prstGeom prst="ellipse">
          <a:avLst/>
        </a:prstGeom>
        <a:solidFill>
          <a:schemeClr val="accent1">
            <a:hueOff val="0"/>
            <a:satOff val="0"/>
            <a:lumOff val="0"/>
            <a:alphaOff val="0"/>
          </a:scheme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Evaluate &amp; revise</a:t>
          </a:r>
        </a:p>
      </dsp:txBody>
      <dsp:txXfrm>
        <a:off x="1156995" y="1453620"/>
        <a:ext cx="998611" cy="998611"/>
      </dsp:txXfrm>
    </dsp:sp>
    <dsp:sp modelId="{D68E631F-BA8F-4A21-AD30-56C7EF0904D9}">
      <dsp:nvSpPr>
        <dsp:cNvPr id="0" name=""/>
        <dsp:cNvSpPr/>
      </dsp:nvSpPr>
      <dsp:spPr>
        <a:xfrm rot="19440000">
          <a:off x="2317644" y="1097956"/>
          <a:ext cx="374810" cy="47663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2328381" y="1226329"/>
        <a:ext cx="262367" cy="28598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D7C8D8-8669-41C0-956D-1F709AEDC553}" type="datetimeFigureOut">
              <a:rPr lang="en-US" smtClean="0"/>
              <a:t>7/16/2025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39096-E8B1-40BD-8476-31947B376111}" type="slidenum">
              <a:rPr lang="en-US" smtClean="0"/>
              <a:t>‹#›</a:t>
            </a:fld>
            <a:endParaRPr lang="en-US"/>
          </a:p>
        </p:txBody>
      </p:sp>
    </p:spTree>
    <p:extLst>
      <p:ext uri="{BB962C8B-B14F-4D97-AF65-F5344CB8AC3E}">
        <p14:creationId xmlns:p14="http://schemas.microsoft.com/office/powerpoint/2010/main" val="300094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DDAD96-383F-410E-B05E-360BBF73614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56770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Tree>
    <p:extLst>
      <p:ext uri="{BB962C8B-B14F-4D97-AF65-F5344CB8AC3E}">
        <p14:creationId xmlns:p14="http://schemas.microsoft.com/office/powerpoint/2010/main" val="7481726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622185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2" descr="Minnesota State logo."/>
          <p:cNvPicPr>
            <a:picLocks noChangeAspect="1"/>
          </p:cNvPicPr>
          <p:nvPr userDrawn="1"/>
        </p:nvPicPr>
        <p:blipFill rotWithShape="1">
          <a:blip r:embed="rId2">
            <a:extLst>
              <a:ext uri="{28A0092B-C50C-407E-A947-70E740481C1C}">
                <a14:useLocalDpi xmlns:a14="http://schemas.microsoft.com/office/drawing/2010/main" val="0"/>
              </a:ext>
            </a:extLst>
          </a:blip>
          <a:srcRect l="5000" t="36298" r="5000"/>
          <a:stretch/>
        </p:blipFill>
        <p:spPr>
          <a:xfrm>
            <a:off x="457199" y="539279"/>
            <a:ext cx="11284831" cy="2934056"/>
          </a:xfrm>
          <a:prstGeom prst="rect">
            <a:avLst/>
          </a:prstGeom>
        </p:spPr>
      </p:pic>
      <p:pic>
        <p:nvPicPr>
          <p:cNvPr id="4" name="Picture 3">
            <a:extLs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5817" y="3749171"/>
            <a:ext cx="12673413" cy="160530"/>
          </a:xfrm>
          <a:prstGeom prst="rect">
            <a:avLst/>
          </a:prstGeom>
        </p:spPr>
      </p:pic>
      <p:sp>
        <p:nvSpPr>
          <p:cNvPr id="5" name="Text Placeholder 7"/>
          <p:cNvSpPr>
            <a:spLocks noGrp="1"/>
          </p:cNvSpPr>
          <p:nvPr>
            <p:ph type="body" sz="quarter" idx="10" hasCustomPrompt="1"/>
          </p:nvPr>
        </p:nvSpPr>
        <p:spPr>
          <a:xfrm>
            <a:off x="8290133" y="3124200"/>
            <a:ext cx="2667000" cy="457200"/>
          </a:xfrm>
          <a:prstGeom prst="rect">
            <a:avLst/>
          </a:prstGeom>
        </p:spPr>
        <p:txBody>
          <a:bodyPr>
            <a:normAutofit/>
          </a:bodyPr>
          <a:lstStyle>
            <a:lvl1pPr marL="0" indent="0" algn="r">
              <a:buNone/>
              <a:defRPr sz="1800" b="0">
                <a:solidFill>
                  <a:srgbClr val="003C66"/>
                </a:solidFill>
              </a:defRPr>
            </a:lvl1pPr>
          </a:lstStyle>
          <a:p>
            <a:pPr lvl="0"/>
            <a:r>
              <a:rPr lang="en-US" dirty="0"/>
              <a:t>Click to edit Date</a:t>
            </a:r>
          </a:p>
        </p:txBody>
      </p:sp>
      <p:sp>
        <p:nvSpPr>
          <p:cNvPr id="6" name="Text Placeholder 9"/>
          <p:cNvSpPr>
            <a:spLocks noGrp="1"/>
          </p:cNvSpPr>
          <p:nvPr>
            <p:ph type="body" sz="quarter" idx="11" hasCustomPrompt="1"/>
          </p:nvPr>
        </p:nvSpPr>
        <p:spPr>
          <a:xfrm>
            <a:off x="7604333" y="3468688"/>
            <a:ext cx="3352800" cy="417512"/>
          </a:xfrm>
          <a:prstGeom prst="rect">
            <a:avLst/>
          </a:prstGeom>
        </p:spPr>
        <p:txBody>
          <a:bodyPr>
            <a:noAutofit/>
          </a:bodyPr>
          <a:lstStyle>
            <a:lvl1pPr marL="0" indent="0" algn="r">
              <a:buNone/>
              <a:defRPr sz="1600" b="0">
                <a:solidFill>
                  <a:srgbClr val="003C66"/>
                </a:solidFill>
              </a:defRPr>
            </a:lvl1pPr>
          </a:lstStyle>
          <a:p>
            <a:pPr lvl="0"/>
            <a:r>
              <a:rPr lang="en-US" dirty="0"/>
              <a:t>Click to edit DEPARMENT NAME</a:t>
            </a:r>
          </a:p>
        </p:txBody>
      </p:sp>
      <p:sp>
        <p:nvSpPr>
          <p:cNvPr id="7" name="Text Placeholder 13"/>
          <p:cNvSpPr>
            <a:spLocks noGrp="1"/>
          </p:cNvSpPr>
          <p:nvPr>
            <p:ph type="body" sz="quarter" idx="13" hasCustomPrompt="1"/>
          </p:nvPr>
        </p:nvSpPr>
        <p:spPr>
          <a:xfrm>
            <a:off x="1255519" y="5105400"/>
            <a:ext cx="2667000" cy="533400"/>
          </a:xfrm>
          <a:prstGeom prst="rect">
            <a:avLst/>
          </a:prstGeom>
        </p:spPr>
        <p:txBody>
          <a:bodyPr>
            <a:normAutofit/>
          </a:bodyPr>
          <a:lstStyle>
            <a:lvl1pPr marL="0" indent="0">
              <a:buNone/>
              <a:defRPr sz="2000" b="1">
                <a:solidFill>
                  <a:srgbClr val="009F4D"/>
                </a:solidFill>
              </a:defRPr>
            </a:lvl1pPr>
          </a:lstStyle>
          <a:p>
            <a:pPr lvl="0"/>
            <a:r>
              <a:rPr lang="en-US" dirty="0"/>
              <a:t>Click to edit Subhead</a:t>
            </a:r>
          </a:p>
        </p:txBody>
      </p:sp>
      <p:sp>
        <p:nvSpPr>
          <p:cNvPr id="8" name="Text Placeholder 4" title="Text Box with MINNESOTA STATE typed in gray"/>
          <p:cNvSpPr>
            <a:spLocks noGrp="1"/>
          </p:cNvSpPr>
          <p:nvPr>
            <p:ph type="body" sz="quarter" idx="14"/>
          </p:nvPr>
        </p:nvSpPr>
        <p:spPr>
          <a:xfrm>
            <a:off x="1255519" y="5715000"/>
            <a:ext cx="2819400" cy="381000"/>
          </a:xfrm>
          <a:prstGeom prst="rect">
            <a:avLst/>
          </a:prstGeom>
        </p:spPr>
        <p:txBody>
          <a:bodyPr>
            <a:normAutofit/>
          </a:bodyPr>
          <a:lstStyle>
            <a:lvl1pPr marL="0" indent="0">
              <a:buNone/>
              <a:defRPr sz="1400" b="1">
                <a:solidFill>
                  <a:schemeClr val="bg1">
                    <a:lumMod val="50000"/>
                  </a:schemeClr>
                </a:solidFill>
                <a:latin typeface="+mn-lt"/>
              </a:defRPr>
            </a:lvl1pPr>
          </a:lstStyle>
          <a:p>
            <a:pPr lvl="0"/>
            <a:r>
              <a:rPr lang="en-US"/>
              <a:t>Click to edit Master text styles</a:t>
            </a:r>
          </a:p>
        </p:txBody>
      </p:sp>
      <p:sp>
        <p:nvSpPr>
          <p:cNvPr id="9" name="Title 1"/>
          <p:cNvSpPr>
            <a:spLocks noGrp="1"/>
          </p:cNvSpPr>
          <p:nvPr>
            <p:ph type="title"/>
          </p:nvPr>
        </p:nvSpPr>
        <p:spPr>
          <a:xfrm>
            <a:off x="1255519" y="3779839"/>
            <a:ext cx="9701614" cy="1325563"/>
          </a:xfrm>
        </p:spPr>
        <p:txBody>
          <a:bodyPr>
            <a:normAutofit/>
          </a:bodyPr>
          <a:lstStyle>
            <a:lvl1pPr>
              <a:defRPr sz="4000" b="1"/>
            </a:lvl1pPr>
          </a:lstStyle>
          <a:p>
            <a:r>
              <a:rPr lang="en-US"/>
              <a:t>Click to edit Master title style</a:t>
            </a:r>
            <a:endParaRPr lang="en-US" dirty="0"/>
          </a:p>
        </p:txBody>
      </p:sp>
    </p:spTree>
    <p:extLst>
      <p:ext uri="{BB962C8B-B14F-4D97-AF65-F5344CB8AC3E}">
        <p14:creationId xmlns:p14="http://schemas.microsoft.com/office/powerpoint/2010/main" val="1063187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TextBox 2" descr="30 East 7th Street, Suite 350&#10;St. Paul, MN  55101-7804&#10;&#10;Phone: 651-201-1800&#10;Toll-free: 888-667-2848&#10;&#10;www.mnscu.edu&#10;" title="Text box with Minnesota State address, phone numbers, and website address"/>
          <p:cNvSpPr txBox="1"/>
          <p:nvPr userDrawn="1"/>
        </p:nvSpPr>
        <p:spPr>
          <a:xfrm>
            <a:off x="4004930" y="2713207"/>
            <a:ext cx="4182140" cy="2616101"/>
          </a:xfrm>
          <a:prstGeom prst="rect">
            <a:avLst/>
          </a:prstGeom>
          <a:noFill/>
        </p:spPr>
        <p:txBody>
          <a:bodyPr wrap="square" rtlCol="0">
            <a:spAutoFit/>
          </a:bodyPr>
          <a:lstStyle/>
          <a:p>
            <a:pPr lvl="0" algn="ctr"/>
            <a:r>
              <a:rPr lang="en-US" sz="2400" b="0" dirty="0">
                <a:solidFill>
                  <a:srgbClr val="003C66"/>
                </a:solidFill>
              </a:rPr>
              <a:t>30 East 7th Street, Suite 350</a:t>
            </a:r>
          </a:p>
          <a:p>
            <a:pPr lvl="0" algn="ctr"/>
            <a:r>
              <a:rPr lang="en-US" sz="2400" b="0" dirty="0">
                <a:solidFill>
                  <a:srgbClr val="003C66"/>
                </a:solidFill>
              </a:rPr>
              <a:t>St. Paul, MN  55101-7804</a:t>
            </a:r>
          </a:p>
          <a:p>
            <a:pPr lvl="0" algn="ctr"/>
            <a:endParaRPr lang="en-US" sz="2400" b="0" dirty="0">
              <a:solidFill>
                <a:srgbClr val="003C66"/>
              </a:solidFill>
            </a:endParaRPr>
          </a:p>
          <a:p>
            <a:pPr lvl="0" algn="ctr"/>
            <a:r>
              <a:rPr lang="en-US" sz="2400" b="0" dirty="0">
                <a:solidFill>
                  <a:srgbClr val="003C66"/>
                </a:solidFill>
              </a:rPr>
              <a:t>651-201-1800</a:t>
            </a:r>
          </a:p>
          <a:p>
            <a:pPr lvl="0" algn="ctr"/>
            <a:r>
              <a:rPr lang="en-US" sz="2400" b="0" dirty="0">
                <a:solidFill>
                  <a:srgbClr val="003C66"/>
                </a:solidFill>
              </a:rPr>
              <a:t>888-667-2848</a:t>
            </a:r>
          </a:p>
          <a:p>
            <a:pPr lvl="0" algn="ctr"/>
            <a:endParaRPr lang="en-US" sz="2400" b="0" dirty="0">
              <a:solidFill>
                <a:schemeClr val="bg2"/>
              </a:solidFill>
            </a:endParaRPr>
          </a:p>
          <a:p>
            <a:pPr lvl="0" algn="ctr"/>
            <a:r>
              <a:rPr lang="en-US" sz="2000" b="1" baseline="0" dirty="0">
                <a:solidFill>
                  <a:srgbClr val="009F4D"/>
                </a:solidFill>
              </a:rPr>
              <a:t>MinnState.edu</a:t>
            </a:r>
          </a:p>
        </p:txBody>
      </p:sp>
      <p:pic>
        <p:nvPicPr>
          <p:cNvPr id="4" name="Picture 3" descr="Minnesota Stat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29000" y="439397"/>
            <a:ext cx="5334000" cy="1795604"/>
          </a:xfrm>
          <a:prstGeom prst="rect">
            <a:avLst/>
          </a:prstGeom>
        </p:spPr>
      </p:pic>
      <p:sp>
        <p:nvSpPr>
          <p:cNvPr id="5" name="TextBox 4" descr="MINNESOTA STATE IS AN AFFIRMATIVE ACTION, EQUAL OPPORTUNITY EMPLOYER AND EDUCATOR.&#10;" title="EEOE Statement"/>
          <p:cNvSpPr txBox="1"/>
          <p:nvPr userDrawn="1"/>
        </p:nvSpPr>
        <p:spPr>
          <a:xfrm>
            <a:off x="0" y="5849597"/>
            <a:ext cx="12192000" cy="707886"/>
          </a:xfrm>
          <a:prstGeom prst="rect">
            <a:avLst/>
          </a:prstGeom>
          <a:noFill/>
        </p:spPr>
        <p:txBody>
          <a:bodyPr wrap="square" rtlCol="0">
            <a:spAutoFit/>
          </a:bodyPr>
          <a:lstStyle/>
          <a:p>
            <a:pPr algn="ctr" rtl="0"/>
            <a:r>
              <a:rPr lang="en-US" sz="1000" b="0" i="0" kern="1200" dirty="0">
                <a:solidFill>
                  <a:schemeClr val="tx1"/>
                </a:solidFill>
                <a:effectLst/>
                <a:latin typeface="+mn-lt"/>
                <a:ea typeface="+mn-ea"/>
                <a:cs typeface="+mn-cs"/>
              </a:rPr>
              <a:t>This document is available in alternative formats to individuals with disabilities. </a:t>
            </a:r>
            <a:br>
              <a:rPr lang="en-US" sz="1000" b="0" i="0" kern="1200" dirty="0">
                <a:solidFill>
                  <a:schemeClr val="tx1"/>
                </a:solidFill>
                <a:effectLst/>
                <a:latin typeface="+mn-lt"/>
                <a:ea typeface="+mn-ea"/>
                <a:cs typeface="+mn-cs"/>
              </a:rPr>
            </a:br>
            <a:r>
              <a:rPr lang="en-US" sz="1000" b="0" i="0" kern="1200" dirty="0">
                <a:solidFill>
                  <a:schemeClr val="tx1"/>
                </a:solidFill>
                <a:effectLst/>
                <a:latin typeface="+mn-lt"/>
                <a:ea typeface="+mn-ea"/>
                <a:cs typeface="+mn-cs"/>
              </a:rPr>
              <a:t>To request an alternate format, contact Human Resources at 651-201-1664.</a:t>
            </a:r>
          </a:p>
          <a:p>
            <a:pPr algn="ctr" rtl="0"/>
            <a:r>
              <a:rPr lang="en-US" sz="1000" b="0" i="0" kern="1200" dirty="0">
                <a:solidFill>
                  <a:schemeClr val="tx1"/>
                </a:solidFill>
                <a:effectLst/>
                <a:latin typeface="+mn-lt"/>
                <a:ea typeface="+mn-ea"/>
                <a:cs typeface="+mn-cs"/>
              </a:rPr>
              <a:t>Individuals with hearing or speech disabilities may contact us via their preferred Telecommunications Relay Service.</a:t>
            </a:r>
          </a:p>
          <a:p>
            <a:pPr algn="ctr" rtl="0"/>
            <a:r>
              <a:rPr lang="en-US" sz="1000" b="0" i="0" kern="1200" dirty="0">
                <a:solidFill>
                  <a:schemeClr val="tx1"/>
                </a:solidFill>
                <a:effectLst/>
                <a:latin typeface="+mn-lt"/>
                <a:ea typeface="+mn-ea"/>
                <a:cs typeface="+mn-cs"/>
              </a:rPr>
              <a:t>Minnesota State is an affirmative action, equal opportunity employer and educator.</a:t>
            </a:r>
          </a:p>
        </p:txBody>
      </p:sp>
    </p:spTree>
    <p:extLst>
      <p:ext uri="{BB962C8B-B14F-4D97-AF65-F5344CB8AC3E}">
        <p14:creationId xmlns:p14="http://schemas.microsoft.com/office/powerpoint/2010/main" val="29309715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cSld name="1_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6AB1BF-0FAF-40E7-BB00-6DCE18D9E78D}" type="datetimeFigureOut">
              <a:rPr lang="en-US" smtClean="0"/>
              <a:pPr/>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66880-CDBF-49D6-AC11-FC224198F8D7}" type="slidenum">
              <a:rPr lang="en-US" smtClean="0"/>
              <a:pPr/>
              <a:t>‹#›</a:t>
            </a:fld>
            <a:endParaRPr lang="en-US"/>
          </a:p>
        </p:txBody>
      </p:sp>
    </p:spTree>
    <p:extLst>
      <p:ext uri="{BB962C8B-B14F-4D97-AF65-F5344CB8AC3E}">
        <p14:creationId xmlns:p14="http://schemas.microsoft.com/office/powerpoint/2010/main" val="3490833798"/>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marL="0" indent="0">
              <a:buNone/>
              <a:defRPr b="1">
                <a:solidFill>
                  <a:schemeClr val="tx1"/>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1044439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normAutofit/>
          </a:bodyPr>
          <a:lstStyle>
            <a:lvl1pPr marL="0" indent="0">
              <a:buNone/>
              <a:defRPr sz="3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872150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848707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20" name="Picture 19"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1969522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Rectangle 6">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6" name="Picture 15"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1755714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5370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4234178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2072678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678256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6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3.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hyperlink" Target="https://creativecommons.org/licenses/by-nc-nd/3.0/" TargetMode="External"/><Relationship Id="rId5" Type="http://schemas.openxmlformats.org/officeDocument/2006/relationships/hyperlink" Target="https://epitemnein-epitomic.blogspot.com/2014/01/cultivating-supremacy-of-compassion.html" TargetMode="External"/><Relationship Id="rId4" Type="http://schemas.openxmlformats.org/officeDocument/2006/relationships/image" Target="../media/image6.jpg"/></Relationships>
</file>

<file path=ppt/slides/_rels/slide18.xml.rels><?xml version="1.0" encoding="UTF-8" standalone="yes"?>
<Relationships xmlns="http://schemas.openxmlformats.org/package/2006/relationships"><Relationship Id="rId8" Type="http://schemas.openxmlformats.org/officeDocument/2006/relationships/hyperlink" Target="https://www.forbes.com/advisor/legal/workers-comp/most-dangerous-jobs-america/"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8.svg"/><Relationship Id="rId4" Type="http://schemas.openxmlformats.org/officeDocument/2006/relationships/diagramLayout" Target="../diagrams/layout1.xml"/><Relationship Id="rId9"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hyperlink" Target="https://epitemnein-epitomic.blogspot.com/2014/01/cultivating-supremacy-of-compassion.html" TargetMode="External"/><Relationship Id="rId7" Type="http://schemas.openxmlformats.org/officeDocument/2006/relationships/image" Target="../media/image9.pn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hyperlink" Target="https://creativecommons.org/licenses/by-nc-nd/3.0/"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somospacientes.com/noticias/avances/el-sistema-inmune-de-las-mujeres-se-mantiene-joven-durante-mas-tiempo/attachment/virus-in-blood-scanning-electron-microscopy-stylised/" TargetMode="Externa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23.xml.rels><?xml version="1.0" encoding="UTF-8" standalone="yes"?>
<Relationships xmlns="http://schemas.openxmlformats.org/package/2006/relationships"><Relationship Id="rId2" Type="http://schemas.openxmlformats.org/officeDocument/2006/relationships/hyperlink" Target="https://www.osha.gov/bloodborne-pathogens/standards" TargetMode="Externa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3" Type="http://schemas.openxmlformats.org/officeDocument/2006/relationships/hyperlink" Target="https://americaneuropeanmedicalcenter.blogspot.com/2019/12/servizio-di-posta-elettronica-e-mail.html" TargetMode="External"/><Relationship Id="rId2" Type="http://schemas.openxmlformats.org/officeDocument/2006/relationships/image" Target="../media/image23.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jointcommission.org/" TargetMode="External"/><Relationship Id="rId2" Type="http://schemas.openxmlformats.org/officeDocument/2006/relationships/hyperlink" Target="https://vimeo.com/296023564" TargetMode="External"/><Relationship Id="rId1" Type="http://schemas.openxmlformats.org/officeDocument/2006/relationships/slideLayout" Target="../slideLayouts/slideLayout2.xml"/><Relationship Id="rId6" Type="http://schemas.openxmlformats.org/officeDocument/2006/relationships/hyperlink" Target="https://creativecommons.org/licenses/by-nc-nd/3.0/" TargetMode="External"/><Relationship Id="rId5" Type="http://schemas.openxmlformats.org/officeDocument/2006/relationships/hyperlink" Target="https://americaneuropeanmedicalcenter.blogspot.com/2019/12/servizio-di-posta-elettronica-e-mail.html" TargetMode="External"/><Relationship Id="rId4" Type="http://schemas.openxmlformats.org/officeDocument/2006/relationships/image" Target="../media/image23.jpg"/></Relationships>
</file>

<file path=ppt/slides/_rels/slide27.xml.rels><?xml version="1.0" encoding="UTF-8" standalone="yes"?>
<Relationships xmlns="http://schemas.openxmlformats.org/package/2006/relationships"><Relationship Id="rId2" Type="http://schemas.openxmlformats.org/officeDocument/2006/relationships/hyperlink" Target="https://www.jointcommission.org/search/#q=2024%20national%20patient%20safety%20goals&amp;t=_Tab_All&amp;f:@sitelongname=[The%20Joint%20Commission"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michaeltyler.co.uk/vomit/" TargetMode="External"/><Relationship Id="rId2" Type="http://schemas.openxmlformats.org/officeDocument/2006/relationships/image" Target="../media/image24.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www.wallpaperflare.com/microscope-bacteria-microorganisms-microbes-wallpaper-unpmr" TargetMode="External"/><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hyperlink" Target="https://www.wikidoc.org/index.php/Drug_allergy_differential_diagnosis" TargetMode="External"/><Relationship Id="rId3" Type="http://schemas.openxmlformats.org/officeDocument/2006/relationships/notesSlide" Target="../notesSlides/notesSlide2.xml"/><Relationship Id="rId7" Type="http://schemas.openxmlformats.org/officeDocument/2006/relationships/image" Target="../media/image27.JP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hyperlink" Target="https://creativecommons.org/licenses/by-nc/3.0/" TargetMode="External"/><Relationship Id="rId5" Type="http://schemas.openxmlformats.org/officeDocument/2006/relationships/hyperlink" Target="https://www.bmj.com/content/358/bmj.j3887" TargetMode="External"/><Relationship Id="rId4" Type="http://schemas.openxmlformats.org/officeDocument/2006/relationships/image" Target="../media/image26.jpg"/><Relationship Id="rId9" Type="http://schemas.openxmlformats.org/officeDocument/2006/relationships/hyperlink" Target="https://creativecommons.org/licenses/by-sa/3.0/"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pressbooks.bccampus.ca/clinicalproceduresforsaferpatientcaretrubscn/chapter/2-12-head-to-toe-assessment-integument-assessment/" TargetMode="External"/><Relationship Id="rId2" Type="http://schemas.openxmlformats.org/officeDocument/2006/relationships/image" Target="../media/image28.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courses.lumenlearning.com/suny-microbiology/chapter/unicellular-eukaryotic-parasites/" TargetMode="External"/><Relationship Id="rId2" Type="http://schemas.openxmlformats.org/officeDocument/2006/relationships/image" Target="../media/image29.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www.wikidoc.org/index.php/Tinea_faciei" TargetMode="External"/><Relationship Id="rId2" Type="http://schemas.openxmlformats.org/officeDocument/2006/relationships/image" Target="../media/image30.jp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www.wikidoc.org/index.php/Athlete's_foot_physical_examination" TargetMode="External"/><Relationship Id="rId2" Type="http://schemas.openxmlformats.org/officeDocument/2006/relationships/image" Target="../media/image31.jp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doherty.edu.au/news-events/setting-it-straight?year=2020&amp;month=06" TargetMode="External"/><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emergency-live.com/de/it/Online/Influenza-Australian-Sintomi-und-Dauer-des-Influenzale-Virus/" TargetMode="External"/><Relationship Id="rId2" Type="http://schemas.openxmlformats.org/officeDocument/2006/relationships/image" Target="../media/image33.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nps.org.au/australian-prescriber/articles/recombinant-varicella-zoster-virus-glycoprotein-e-antigen-vaccine-for-prevention-of-herpes-zoster-and-postherpetic-neuralgia" TargetMode="External"/><Relationship Id="rId2" Type="http://schemas.openxmlformats.org/officeDocument/2006/relationships/image" Target="../media/image34.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www.flickr.com/photos/nihgov/25587729120/in/photostream/" TargetMode="External"/><Relationship Id="rId2" Type="http://schemas.openxmlformats.org/officeDocument/2006/relationships/image" Target="../media/image35.jpg"/><Relationship Id="rId1" Type="http://schemas.openxmlformats.org/officeDocument/2006/relationships/slideLayout" Target="../slideLayouts/slideLayout2.xml"/><Relationship Id="rId4" Type="http://schemas.openxmlformats.org/officeDocument/2006/relationships/hyperlink" Target="https://creativecommons.org/licenses/by-nc/3.0/"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philschatz.com/microbiology-book/contents/m58817.html" TargetMode="External"/><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researchoutreach.org/articles/clostridium-difficile-infection-risk-factors-potential-vaccines/" TargetMode="External"/><Relationship Id="rId2" Type="http://schemas.openxmlformats.org/officeDocument/2006/relationships/image" Target="../media/image37.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9.xml.rels><?xml version="1.0" encoding="UTF-8" standalone="yes"?>
<Relationships xmlns="http://schemas.openxmlformats.org/package/2006/relationships"><Relationship Id="rId2" Type="http://schemas.openxmlformats.org/officeDocument/2006/relationships/hyperlink" Target="https://www.cdc.gov/clean-hands/hcp/clinical-safety/index.htm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s://www.cdc.gov/infection-control/media/pdfs/Toolkits-PPE-Sequence-P.pdf"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s://en.wikipedia.org/wiki/File:Biohazard_Logo.jpg" TargetMode="External"/><Relationship Id="rId2" Type="http://schemas.openxmlformats.org/officeDocument/2006/relationships/image" Target="../media/image38.jp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pressbooks.umn.edu/cvdl/chapter/biosafety-and-biohazardous-waste/" TargetMode="External"/><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hyperlink" Target="https://freepngimg.com/png/47471-syringe-needle-download-free-image" TargetMode="External"/><Relationship Id="rId5" Type="http://schemas.openxmlformats.org/officeDocument/2006/relationships/image" Target="../media/image40.png"/><Relationship Id="rId4" Type="http://schemas.openxmlformats.org/officeDocument/2006/relationships/hyperlink" Target="https://creativecommons.org/licenses/by-nc/3.0/"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www.northcarolinahealthnews.org/2018/03/01/flu-season-serious-lingering/" TargetMode="External"/><Relationship Id="rId2" Type="http://schemas.openxmlformats.org/officeDocument/2006/relationships/image" Target="../media/image41.jpg"/><Relationship Id="rId1" Type="http://schemas.openxmlformats.org/officeDocument/2006/relationships/slideLayout" Target="../slideLayouts/slideLayout2.xml"/><Relationship Id="rId4" Type="http://schemas.openxmlformats.org/officeDocument/2006/relationships/hyperlink" Target="https://creativecommons.org/licenses/by-nd/3.0/"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s://grupoinfeccsomamfyc.wordpress.com/tag/antihistaminicos/" TargetMode="External"/><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hyperlink" Target="https://creativecommons.org/licenses/by/3.0/"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s://www.cdc.gov/infection-control/media/pdfs/airborne-precautions-sign-P.pdf" TargetMode="External"/><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www.cdc.gov/infection-control/media/pdfs/droplet-precautions-sign-P.pdf" TargetMode="External"/><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www.cdc.gov/infection-control/media/pdfs/contact-precautions-sign-P.pdf" TargetMode="External"/><Relationship Id="rId1" Type="http://schemas.openxmlformats.org/officeDocument/2006/relationships/slideLayout" Target="../slideLayouts/slideLayout4.xml"/><Relationship Id="rId5" Type="http://schemas.openxmlformats.org/officeDocument/2006/relationships/image" Target="../media/image8.svg"/><Relationship Id="rId4" Type="http://schemas.openxmlformats.org/officeDocument/2006/relationships/image" Target="../media/image7.png"/></Relationships>
</file>

<file path=ppt/slides/_rels/slide61.xml.rels><?xml version="1.0" encoding="UTF-8" standalone="yes"?>
<Relationships xmlns="http://schemas.openxmlformats.org/package/2006/relationships"><Relationship Id="rId3" Type="http://schemas.openxmlformats.org/officeDocument/2006/relationships/hyperlink" Target="https://lupinepublishers.com/immunology-Infectious-disease-journal/fulltext/role-of-adiponectin-in-immunity-implications.ID.000111.php" TargetMode="External"/><Relationship Id="rId2" Type="http://schemas.openxmlformats.org/officeDocument/2006/relationships/image" Target="../media/image46.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s://www.flickr.com/photos/niaid/16656287128" TargetMode="External"/><Relationship Id="rId2" Type="http://schemas.openxmlformats.org/officeDocument/2006/relationships/image" Target="../media/image47.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63.xml.rels><?xml version="1.0" encoding="UTF-8" standalone="yes"?>
<Relationships xmlns="http://schemas.openxmlformats.org/package/2006/relationships"><Relationship Id="rId3" Type="http://schemas.openxmlformats.org/officeDocument/2006/relationships/hyperlink" Target="https://www.somospacientes.com/noticias/asociaciones/la-depresion-compromete-la-eficacia-de-la-quimioterapia-en-el-cancer/attachment/cancer-y-depresion/" TargetMode="External"/><Relationship Id="rId2" Type="http://schemas.openxmlformats.org/officeDocument/2006/relationships/image" Target="../media/image48.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64.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hyperlink" Target="https://akharinkhabar.ir/science/7513561/%D8%A7%D9%81%D8%B2%D8%A7%DB%8C%D8%B4-%D9%A1%D9%A0%D9%A0-%D8%A8%D8%B1%D8%A7%D8%A8%D8%B1%DB%8C-%D8%B0%D8%B1%D8%A7%D8%AA-%D9%85%D8%B9%D9%84%D9%82-%D8%AF%D8%B1-%D9%87%D9%88%D8%A7-%D8%A8%D8%A7-%D8%B3%D8%B1%D9%81%D9%87-%D9%87%D8%A7%DB%8C-%D8%B4%D8%AF%DB%8C%D8%AF" TargetMode="External"/><Relationship Id="rId3" Type="http://schemas.openxmlformats.org/officeDocument/2006/relationships/hyperlink" Target="https://www.northcarolinahealthnews.org/2015/12/11/human-animal-health-experts-work-together-on-this-years-flu-prevention/" TargetMode="External"/><Relationship Id="rId7" Type="http://schemas.openxmlformats.org/officeDocument/2006/relationships/image" Target="../media/image52.jpeg"/><Relationship Id="rId2" Type="http://schemas.openxmlformats.org/officeDocument/2006/relationships/image" Target="../media/image50.jpg"/><Relationship Id="rId1" Type="http://schemas.openxmlformats.org/officeDocument/2006/relationships/slideLayout" Target="../slideLayouts/slideLayout2.xml"/><Relationship Id="rId6" Type="http://schemas.openxmlformats.org/officeDocument/2006/relationships/hyperlink" Target="https://www.thetraveldoctor.com.au/seniors-risking-golden-years-protecting-pneumonia/" TargetMode="External"/><Relationship Id="rId5" Type="http://schemas.openxmlformats.org/officeDocument/2006/relationships/image" Target="../media/image51.jpg"/><Relationship Id="rId4" Type="http://schemas.openxmlformats.org/officeDocument/2006/relationships/hyperlink" Target="https://creativecommons.org/licenses/by-nd/3.0/" TargetMode="External"/><Relationship Id="rId9" Type="http://schemas.openxmlformats.org/officeDocument/2006/relationships/hyperlink" Target="https://creativecommons.org/licenses/by-nc/3.0/" TargetMode="External"/></Relationships>
</file>

<file path=ppt/slides/_rels/slide68.xml.rels><?xml version="1.0" encoding="UTF-8" standalone="yes"?>
<Relationships xmlns="http://schemas.openxmlformats.org/package/2006/relationships"><Relationship Id="rId8" Type="http://schemas.openxmlformats.org/officeDocument/2006/relationships/image" Target="../media/image55.jpg"/><Relationship Id="rId3" Type="http://schemas.openxmlformats.org/officeDocument/2006/relationships/hyperlink" Target="https://afludiary.blogspot.com/2014_10_01_archive.html" TargetMode="External"/><Relationship Id="rId7" Type="http://schemas.openxmlformats.org/officeDocument/2006/relationships/hyperlink" Target="https://creativecommons.org/licenses/by-nc-nd/3.0/" TargetMode="External"/><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hyperlink" Target="https://www.wired.it/scienza/medicina/2020/10/06/coronavirus-trasmissione-aerosol-oms/" TargetMode="External"/><Relationship Id="rId5" Type="http://schemas.openxmlformats.org/officeDocument/2006/relationships/image" Target="../media/image54.jpg"/><Relationship Id="rId10" Type="http://schemas.openxmlformats.org/officeDocument/2006/relationships/hyperlink" Target="https://creativecommons.org/licenses/by-nd/3.0/" TargetMode="External"/><Relationship Id="rId4" Type="http://schemas.openxmlformats.org/officeDocument/2006/relationships/hyperlink" Target="https://creativecommons.org/licenses/by-nc-sa/3.0/" TargetMode="External"/><Relationship Id="rId9" Type="http://schemas.openxmlformats.org/officeDocument/2006/relationships/hyperlink" Target="https://policyoptions.irpp.org/magazines/december-2018/hospitals-needlessly-risky-frail-seniors/"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s://www.flickr.com/photos/basf/7629005292" TargetMode="External"/><Relationship Id="rId2" Type="http://schemas.openxmlformats.org/officeDocument/2006/relationships/image" Target="../media/image5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http://www.tonahangen.com/wsc/hi290/" TargetMode="External"/><Relationship Id="rId2" Type="http://schemas.openxmlformats.org/officeDocument/2006/relationships/image" Target="../media/image57.jp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71.xml.rels><?xml version="1.0" encoding="UTF-8" standalone="yes"?>
<Relationships xmlns="http://schemas.openxmlformats.org/package/2006/relationships"><Relationship Id="rId3" Type="http://schemas.openxmlformats.org/officeDocument/2006/relationships/hyperlink" Target="http://www.tasnimnews.com/en/news/2015/09/17/862705/antibacterial-soap-no-better-than-regular-soap" TargetMode="External"/><Relationship Id="rId2" Type="http://schemas.openxmlformats.org/officeDocument/2006/relationships/image" Target="../media/image58.jpg"/><Relationship Id="rId1" Type="http://schemas.openxmlformats.org/officeDocument/2006/relationships/slideLayout" Target="../slideLayouts/slideLayout2.xml"/><Relationship Id="rId6" Type="http://schemas.openxmlformats.org/officeDocument/2006/relationships/hyperlink" Target="https://www.bmj.com/content/351/bmj.h3728/" TargetMode="External"/><Relationship Id="rId5" Type="http://schemas.openxmlformats.org/officeDocument/2006/relationships/image" Target="../media/image59.jpg"/><Relationship Id="rId4" Type="http://schemas.openxmlformats.org/officeDocument/2006/relationships/hyperlink" Target="https://creativecommons.org/licenses/by/3.0/" TargetMode="External"/></Relationships>
</file>

<file path=ppt/slides/_rels/slide72.xml.rels><?xml version="1.0" encoding="UTF-8" standalone="yes"?>
<Relationships xmlns="http://schemas.openxmlformats.org/package/2006/relationships"><Relationship Id="rId3" Type="http://schemas.openxmlformats.org/officeDocument/2006/relationships/hyperlink" Target="https://ecampusontario.pressbooks.pub/introductiontoipcp/chapter/maintaining-a-healthy-workplace-environment/" TargetMode="External"/><Relationship Id="rId2" Type="http://schemas.openxmlformats.org/officeDocument/2006/relationships/image" Target="../media/image60.jpg"/><Relationship Id="rId1" Type="http://schemas.openxmlformats.org/officeDocument/2006/relationships/slideLayout" Target="../slideLayouts/slideLayout2.xml"/><Relationship Id="rId4" Type="http://schemas.openxmlformats.org/officeDocument/2006/relationships/hyperlink" Target="https://creativecommons.org/licenses/by-nc/3.0/"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hyperlink" Target="https://www.portaldeinocuidad.com/web/limpieza-y-desinfeccion-covid-19/covid-19-limpieza-y-desinfeccion/" TargetMode="External"/><Relationship Id="rId7" Type="http://schemas.openxmlformats.org/officeDocument/2006/relationships/hyperlink" Target="https://creativecommons.org/licenses/by-sa/3.0/" TargetMode="External"/><Relationship Id="rId2" Type="http://schemas.openxmlformats.org/officeDocument/2006/relationships/image" Target="../media/image63.jpg"/><Relationship Id="rId1" Type="http://schemas.openxmlformats.org/officeDocument/2006/relationships/slideLayout" Target="../slideLayouts/slideLayout2.xml"/><Relationship Id="rId6" Type="http://schemas.openxmlformats.org/officeDocument/2006/relationships/hyperlink" Target="https://en.wikipedia.org/wiki/Stethoscope" TargetMode="External"/><Relationship Id="rId5" Type="http://schemas.openxmlformats.org/officeDocument/2006/relationships/image" Target="../media/image64.png"/><Relationship Id="rId10" Type="http://schemas.openxmlformats.org/officeDocument/2006/relationships/hyperlink" Target="https://creativecommons.org/licenses/by-nc-nd/3.0/" TargetMode="External"/><Relationship Id="rId4" Type="http://schemas.openxmlformats.org/officeDocument/2006/relationships/hyperlink" Target="https://creativecommons.org/licenses/by-nc-sa/3.0/" TargetMode="External"/><Relationship Id="rId9" Type="http://schemas.openxmlformats.org/officeDocument/2006/relationships/hyperlink" Target="https://rebelem.com/covid-19-prevention/sani-cloth-types/"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https://flatworldknowledge.lardbucket.org/books/sociology-brief-edition-v1.0/s12-aging-and-the-elderly.html" TargetMode="External"/><Relationship Id="rId2" Type="http://schemas.openxmlformats.org/officeDocument/2006/relationships/image" Target="../media/image66.jp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76.xml.rels><?xml version="1.0" encoding="UTF-8" standalone="yes"?>
<Relationships xmlns="http://schemas.openxmlformats.org/package/2006/relationships"><Relationship Id="rId3" Type="http://schemas.openxmlformats.org/officeDocument/2006/relationships/hyperlink" Target="http://jonahpraed27.wikidot.com/blog:143" TargetMode="External"/><Relationship Id="rId2" Type="http://schemas.openxmlformats.org/officeDocument/2006/relationships/image" Target="../media/image67.jpg"/><Relationship Id="rId1" Type="http://schemas.openxmlformats.org/officeDocument/2006/relationships/slideLayout" Target="../slideLayouts/slideLayout2.xml"/><Relationship Id="rId5" Type="http://schemas.openxmlformats.org/officeDocument/2006/relationships/image" Target="../media/image68.jpg"/><Relationship Id="rId4" Type="http://schemas.openxmlformats.org/officeDocument/2006/relationships/hyperlink" Target="https://creativecommons.org/licenses/by-sa/3.0/" TargetMode="External"/></Relationships>
</file>

<file path=ppt/slides/_rels/slide77.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9.xml.rels><?xml version="1.0" encoding="UTF-8" standalone="yes"?>
<Relationships xmlns="http://schemas.openxmlformats.org/package/2006/relationships"><Relationship Id="rId2" Type="http://schemas.openxmlformats.org/officeDocument/2006/relationships/hyperlink" Target="https://www.ncbi.nlm.nih.gov/books/NBK499956/"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ttps://pressbooks.bccampus.ca/clinicalproceduresforsaferpatientcaretrubscn/chapter/3-2-body-mechanics/" TargetMode="External"/><Relationship Id="rId2" Type="http://schemas.openxmlformats.org/officeDocument/2006/relationships/image" Target="../media/image69.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81.xml.rels><?xml version="1.0" encoding="UTF-8" standalone="yes"?>
<Relationships xmlns="http://schemas.openxmlformats.org/package/2006/relationships"><Relationship Id="rId3" Type="http://schemas.openxmlformats.org/officeDocument/2006/relationships/hyperlink" Target="https://www.flickr.com/photos/lscareers/6302671377" TargetMode="External"/><Relationship Id="rId7" Type="http://schemas.openxmlformats.org/officeDocument/2006/relationships/hyperlink" Target="https://creativecommons.org/licenses/by-nc-nd/3.0/" TargetMode="External"/><Relationship Id="rId2" Type="http://schemas.openxmlformats.org/officeDocument/2006/relationships/image" Target="../media/image70.jpg"/><Relationship Id="rId1" Type="http://schemas.openxmlformats.org/officeDocument/2006/relationships/slideLayout" Target="../slideLayouts/slideLayout2.xml"/><Relationship Id="rId6" Type="http://schemas.openxmlformats.org/officeDocument/2006/relationships/hyperlink" Target="http://www.flickr.com/photos/ezu/66815736/" TargetMode="External"/><Relationship Id="rId5" Type="http://schemas.openxmlformats.org/officeDocument/2006/relationships/image" Target="../media/image71.jpg"/><Relationship Id="rId4" Type="http://schemas.openxmlformats.org/officeDocument/2006/relationships/hyperlink" Target="https://creativecommons.org/licenses/by-nc-sa/3.0/" TargetMode="External"/></Relationships>
</file>

<file path=ppt/slides/_rels/slide82.xml.rels><?xml version="1.0" encoding="UTF-8" standalone="yes"?>
<Relationships xmlns="http://schemas.openxmlformats.org/package/2006/relationships"><Relationship Id="rId3" Type="http://schemas.openxmlformats.org/officeDocument/2006/relationships/hyperlink" Target="http://www.flickr.com/photos/louish/5392231694/" TargetMode="External"/><Relationship Id="rId2" Type="http://schemas.openxmlformats.org/officeDocument/2006/relationships/image" Target="../media/image72.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8" Type="http://schemas.openxmlformats.org/officeDocument/2006/relationships/hyperlink" Target="https://youtu.be/izFu35acQNE" TargetMode="External"/><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hyperlink" Target="https://youtu.be/Zq97LFOSbVI?si=JQu2qXY4r1oRC8pP" TargetMode="External"/></Relationships>
</file>

<file path=ppt/slides/_rels/slide86.xml.rels><?xml version="1.0" encoding="UTF-8" standalone="yes"?>
<Relationships xmlns="http://schemas.openxmlformats.org/package/2006/relationships"><Relationship Id="rId8" Type="http://schemas.openxmlformats.org/officeDocument/2006/relationships/hyperlink" Target="https://pressbooks.bccampus.ca/clinicalproceduresforsaferpatientcaretrubscn/chapter/3-11-fall-prevention/" TargetMode="External"/><Relationship Id="rId3" Type="http://schemas.openxmlformats.org/officeDocument/2006/relationships/hyperlink" Target="http://opentextbc.ca/clinicalskills/chapter/3-2-body-mechanics/" TargetMode="External"/><Relationship Id="rId7" Type="http://schemas.openxmlformats.org/officeDocument/2006/relationships/image" Target="../media/image76.jpg"/><Relationship Id="rId2" Type="http://schemas.openxmlformats.org/officeDocument/2006/relationships/image" Target="../media/image74.jpg"/><Relationship Id="rId1" Type="http://schemas.openxmlformats.org/officeDocument/2006/relationships/slideLayout" Target="../slideLayouts/slideLayout2.xml"/><Relationship Id="rId6" Type="http://schemas.openxmlformats.org/officeDocument/2006/relationships/hyperlink" Target="https://pressbooks.bccampus.ca/clinicalproceduresforsaferpatientcaretrubscn/chapter/3-10-assisting-a-patient-to-a-sitting-position-and-ambulating-with-assistive-devices/" TargetMode="External"/><Relationship Id="rId5" Type="http://schemas.openxmlformats.org/officeDocument/2006/relationships/image" Target="../media/image75.jpg"/><Relationship Id="rId4" Type="http://schemas.openxmlformats.org/officeDocument/2006/relationships/hyperlink" Target="https://creativecommons.org/licenses/by/3.0/" TargetMode="External"/></Relationships>
</file>

<file path=ppt/slides/_rels/slide87.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8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9.xml.rels><?xml version="1.0" encoding="UTF-8" standalone="yes"?>
<Relationships xmlns="http://schemas.openxmlformats.org/package/2006/relationships"><Relationship Id="rId3" Type="http://schemas.openxmlformats.org/officeDocument/2006/relationships/hyperlink" Target="http://www.aliem.com/article-review-assessment-virtual/" TargetMode="External"/><Relationship Id="rId2" Type="http://schemas.openxmlformats.org/officeDocument/2006/relationships/image" Target="../media/image85.jpg"/><Relationship Id="rId1" Type="http://schemas.openxmlformats.org/officeDocument/2006/relationships/slideLayout" Target="../slideLayouts/slideLayout4.xml"/><Relationship Id="rId4" Type="http://schemas.openxmlformats.org/officeDocument/2006/relationships/hyperlink" Target="https://creativecommons.org/licenses/by-nc-nd/3.0/"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https://simpsonswiki.com/wiki/The_Simpsons_Safety_Posters" TargetMode="External"/><Relationship Id="rId2" Type="http://schemas.openxmlformats.org/officeDocument/2006/relationships/image" Target="../media/image86.png"/><Relationship Id="rId1" Type="http://schemas.openxmlformats.org/officeDocument/2006/relationships/slideLayout" Target="../slideLayouts/slideLayout4.xml"/><Relationship Id="rId4" Type="http://schemas.openxmlformats.org/officeDocument/2006/relationships/hyperlink" Target="https://creativecommons.org/licenses/by-sa/3.0/" TargetMode="External"/></Relationships>
</file>

<file path=ppt/slides/_rels/slide91.xml.rels><?xml version="1.0" encoding="UTF-8" standalone="yes"?>
<Relationships xmlns="http://schemas.openxmlformats.org/package/2006/relationships"><Relationship Id="rId3" Type="http://schemas.openxmlformats.org/officeDocument/2006/relationships/hyperlink" Target="https://en.wikipedia.org/wiki/File:Springfield,_MA_Tornado_2011,_June_1_cropped.jpg" TargetMode="External"/><Relationship Id="rId2" Type="http://schemas.openxmlformats.org/officeDocument/2006/relationships/image" Target="../media/image87.jpg"/><Relationship Id="rId1" Type="http://schemas.openxmlformats.org/officeDocument/2006/relationships/slideLayout" Target="../slideLayouts/slideLayout4.xml"/><Relationship Id="rId4" Type="http://schemas.openxmlformats.org/officeDocument/2006/relationships/hyperlink" Target="https://creativecommons.org/licenses/by-sa/3.0/" TargetMode="External"/></Relationships>
</file>

<file path=ppt/slides/_rels/slide92.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9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94.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11.xml"/><Relationship Id="rId4" Type="http://schemas.openxmlformats.org/officeDocument/2006/relationships/hyperlink" Target="https://creativecommons.org/licenses/by-nc-nd/3.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innesota State - Minnesota State Centers of Excellence">
            <a:extLst>
              <a:ext uri="{FF2B5EF4-FFF2-40B4-BE49-F238E27FC236}">
                <a16:creationId xmlns:a16="http://schemas.microsoft.com/office/drawing/2014/main" id="{9780D10D-9705-5022-FF50-25DC8A7C386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4476" y="315619"/>
            <a:ext cx="5139005" cy="1078501"/>
          </a:xfrm>
          <a:prstGeom prst="rect">
            <a:avLst/>
          </a:prstGeom>
          <a:noFill/>
          <a:ln>
            <a:noFill/>
          </a:ln>
        </p:spPr>
      </p:pic>
      <p:sp>
        <p:nvSpPr>
          <p:cNvPr id="4" name="Title 3"/>
          <p:cNvSpPr>
            <a:spLocks noGrp="1"/>
          </p:cNvSpPr>
          <p:nvPr>
            <p:ph type="title"/>
          </p:nvPr>
        </p:nvSpPr>
        <p:spPr/>
        <p:txBody>
          <a:bodyPr/>
          <a:lstStyle/>
          <a:p>
            <a:r>
              <a:rPr lang="en-US" dirty="0"/>
              <a:t>Healthcare Core Curriculum</a:t>
            </a:r>
          </a:p>
        </p:txBody>
      </p:sp>
      <p:sp>
        <p:nvSpPr>
          <p:cNvPr id="7" name="Text Placeholder 6"/>
          <p:cNvSpPr>
            <a:spLocks noGrp="1"/>
          </p:cNvSpPr>
          <p:nvPr>
            <p:ph type="body" idx="1"/>
          </p:nvPr>
        </p:nvSpPr>
        <p:spPr/>
        <p:txBody>
          <a:bodyPr/>
          <a:lstStyle/>
          <a:p>
            <a:r>
              <a:rPr lang="en-US" dirty="0"/>
              <a:t>Healthcare Safety and Standard Precautions</a:t>
            </a:r>
          </a:p>
        </p:txBody>
      </p:sp>
      <p:pic>
        <p:nvPicPr>
          <p:cNvPr id="3" name="Picture 2" descr="A water droplet falling into a heart shape&#10;&#10;Description automatically generated">
            <a:extLst>
              <a:ext uri="{FF2B5EF4-FFF2-40B4-BE49-F238E27FC236}">
                <a16:creationId xmlns:a16="http://schemas.microsoft.com/office/drawing/2014/main" id="{3E64A39A-EE2E-A64E-DF2E-4B3303516431}"/>
              </a:ext>
            </a:extLst>
          </p:cNvPr>
          <p:cNvPicPr>
            <a:picLocks noChangeAspect="1"/>
          </p:cNvPicPr>
          <p:nvPr/>
        </p:nvPicPr>
        <p:blipFill>
          <a:blip r:embed="rId3">
            <a:alphaModFix amt="27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1ACDEB9E-BF73-D991-14A5-D6B90CB20379}"/>
              </a:ext>
            </a:extLst>
          </p:cNvPr>
          <p:cNvSpPr txBox="1"/>
          <p:nvPr/>
        </p:nvSpPr>
        <p:spPr>
          <a:xfrm>
            <a:off x="333274" y="6627168"/>
            <a:ext cx="386715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epitemnein-epitomic.blogspot.com/2014/01/cultivating-supremacy-of-compassion.html"/>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5"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56218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2"/>
            <a:ext cx="11420856" cy="5397111"/>
          </a:xfrm>
        </p:spPr>
        <p:txBody>
          <a:bodyPr>
            <a:normAutofit lnSpcReduction="10000"/>
          </a:bodyPr>
          <a:lstStyle/>
          <a:p>
            <a:pPr algn="l" rtl="0" fontAlgn="base"/>
            <a:endParaRPr lang="en-US" sz="1600" b="0" i="0" dirty="0">
              <a:effectLst/>
            </a:endParaRPr>
          </a:p>
          <a:p>
            <a:pPr algn="l" rtl="0" fontAlgn="base"/>
            <a:r>
              <a:rPr lang="en-US" sz="2400" b="1" i="0" dirty="0">
                <a:effectLst/>
                <a:latin typeface="Calibri" panose="020F0502020204030204" pitchFamily="34" charset="0"/>
              </a:rPr>
              <a:t>Medical Asepsis:</a:t>
            </a:r>
            <a:r>
              <a:rPr lang="en-US" sz="2400" b="0" i="0" dirty="0">
                <a:effectLst/>
                <a:latin typeface="Calibri" panose="020F0502020204030204" pitchFamily="34" charset="0"/>
              </a:rPr>
              <a:t> </a:t>
            </a:r>
            <a:r>
              <a:rPr kumimoji="0" lang="en-US" sz="2400" b="0" i="0" u="none" strike="noStrike" kern="1200" cap="none" spc="0" normalizeH="0" baseline="0" noProof="0" dirty="0">
                <a:ln>
                  <a:noFill/>
                </a:ln>
                <a:solidFill>
                  <a:srgbClr val="003C66"/>
                </a:solidFill>
                <a:effectLst/>
                <a:uLnTx/>
                <a:uFillTx/>
                <a:latin typeface="Calibri" panose="020F0502020204030204"/>
                <a:ea typeface="+mn-ea"/>
                <a:cs typeface="+mn-cs"/>
              </a:rPr>
              <a:t>Practices to prevent the spread of infection such as hand hygiene and disinfecting equipment</a:t>
            </a:r>
            <a:endParaRPr lang="en-US" sz="2400" b="0" i="0" dirty="0">
              <a:effectLst/>
            </a:endParaRPr>
          </a:p>
          <a:p>
            <a:pPr algn="l" rtl="0" fontAlgn="base"/>
            <a:endParaRPr lang="en-US" sz="1600" b="0" i="0" dirty="0">
              <a:effectLst/>
            </a:endParaRPr>
          </a:p>
          <a:p>
            <a:pPr algn="l" rtl="0" fontAlgn="base"/>
            <a:r>
              <a:rPr lang="en-US" sz="2400" b="1" i="0" dirty="0">
                <a:effectLst/>
                <a:latin typeface="Calibri" panose="020F0502020204030204" pitchFamily="34" charset="0"/>
              </a:rPr>
              <a:t>Microorganisms (microbes):</a:t>
            </a:r>
            <a:r>
              <a:rPr lang="en-US" sz="2400" b="0" i="0" dirty="0">
                <a:effectLst/>
                <a:latin typeface="Calibri" panose="020F0502020204030204" pitchFamily="34" charset="0"/>
              </a:rPr>
              <a:t> Microscopic organisms that include bacteria, viruses, and fungi. Some microorganisms can cause diseases, while others are beneficial. </a:t>
            </a:r>
          </a:p>
          <a:p>
            <a:pPr algn="l" rtl="0" fontAlgn="base"/>
            <a:endParaRPr lang="en-US" sz="1500" b="0" i="0" dirty="0">
              <a:effectLst/>
              <a:latin typeface="Calibri" panose="020F0502020204030204" pitchFamily="34" charset="0"/>
            </a:endParaRPr>
          </a:p>
          <a:p>
            <a:pPr algn="l" rtl="0" fontAlgn="base"/>
            <a:r>
              <a:rPr lang="en-US" sz="2400" b="1" i="0" dirty="0">
                <a:effectLst/>
                <a:latin typeface="Calibri" panose="020F0502020204030204" pitchFamily="34" charset="0"/>
              </a:rPr>
              <a:t>Microscopic: </a:t>
            </a:r>
            <a:r>
              <a:rPr lang="en-US" sz="2400" b="0" i="0" dirty="0">
                <a:effectLst/>
                <a:latin typeface="Calibri" panose="020F0502020204030204" pitchFamily="34" charset="0"/>
              </a:rPr>
              <a:t>So small it can only be seen with a microscope</a:t>
            </a:r>
          </a:p>
          <a:p>
            <a:pPr algn="l" rtl="0" fontAlgn="base"/>
            <a:endParaRPr lang="en-US" sz="1500" b="0" i="0" dirty="0">
              <a:effectLst/>
            </a:endParaRPr>
          </a:p>
          <a:p>
            <a:pPr algn="l" rtl="0" fontAlgn="base"/>
            <a:r>
              <a:rPr lang="en-US" sz="2400" b="1" i="0" dirty="0">
                <a:effectLst/>
                <a:latin typeface="Calibri" panose="020F0502020204030204" pitchFamily="34" charset="0"/>
              </a:rPr>
              <a:t>The National Institutes of Health (NIH): </a:t>
            </a:r>
            <a:r>
              <a:rPr lang="en-US" sz="2400" b="0" i="0" dirty="0">
                <a:effectLst/>
                <a:latin typeface="Calibri" panose="020F0502020204030204" pitchFamily="34" charset="0"/>
              </a:rPr>
              <a:t>Part of the U.S. Department of Health and Human Services and is the nation's primary medical research agency. It provides leadership and financial support for biomedical and health research through grants and contracts. NIH's mission is to seek fundamental knowledge about the nature and behavior of living systems and the application of that knowledge to enhance health, lengthen life, and reduce the burdens of illness and disability. </a:t>
            </a:r>
            <a:endParaRPr lang="en-US" sz="1600" b="0" i="0" strike="sngStrike" dirty="0">
              <a:effectLst/>
            </a:endParaRPr>
          </a:p>
          <a:p>
            <a:endParaRPr lang="en-US" sz="2200" dirty="0"/>
          </a:p>
          <a:p>
            <a:endParaRPr lang="en-US" dirty="0"/>
          </a:p>
        </p:txBody>
      </p:sp>
    </p:spTree>
    <p:extLst>
      <p:ext uri="{BB962C8B-B14F-4D97-AF65-F5344CB8AC3E}">
        <p14:creationId xmlns:p14="http://schemas.microsoft.com/office/powerpoint/2010/main" val="3814410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2"/>
            <a:ext cx="11420856" cy="5397111"/>
          </a:xfrm>
        </p:spPr>
        <p:txBody>
          <a:bodyPr>
            <a:normAutofit/>
          </a:bodyPr>
          <a:lstStyle/>
          <a:p>
            <a:pPr algn="l" rtl="0" fontAlgn="base"/>
            <a:r>
              <a:rPr lang="en-US" sz="2400" b="1" i="0" dirty="0">
                <a:effectLst/>
                <a:latin typeface="Calibri" panose="020F0502020204030204" pitchFamily="34" charset="0"/>
              </a:rPr>
              <a:t>Occupational Exposure:</a:t>
            </a:r>
            <a:r>
              <a:rPr lang="en-US" sz="2400" b="0" i="0" dirty="0">
                <a:effectLst/>
                <a:latin typeface="Calibri" panose="020F0502020204030204" pitchFamily="34" charset="0"/>
              </a:rPr>
              <a:t> Actual contact or anticipated contact with blood or body fluids or any OPIMs that occur during the performance of an employee’s duties. </a:t>
            </a:r>
            <a:endParaRPr lang="en-US" sz="1600" b="0" i="0" dirty="0">
              <a:effectLst/>
            </a:endParaRPr>
          </a:p>
          <a:p>
            <a:pPr algn="l" rtl="0" fontAlgn="base"/>
            <a:endParaRPr lang="en-US" sz="1200" b="0" i="0" dirty="0">
              <a:effectLst/>
            </a:endParaRPr>
          </a:p>
          <a:p>
            <a:pPr algn="l" rtl="0" fontAlgn="base"/>
            <a:r>
              <a:rPr lang="en-US" sz="2400" b="1" i="0" dirty="0">
                <a:effectLst/>
                <a:latin typeface="Calibri" panose="020F0502020204030204" pitchFamily="34" charset="0"/>
              </a:rPr>
              <a:t>Occupational Safety and Health Administration (OSHA):</a:t>
            </a:r>
            <a:r>
              <a:rPr lang="en-US" sz="2400" b="0" i="0" dirty="0">
                <a:effectLst/>
                <a:latin typeface="Calibri" panose="020F0502020204030204" pitchFamily="34" charset="0"/>
              </a:rPr>
              <a:t> A government agency established in 1970. Its function is to establish minimum health and safety standards for the workplace and to enforce those standards. </a:t>
            </a:r>
            <a:endParaRPr lang="en-US" sz="1600" b="0" i="0" dirty="0">
              <a:effectLst/>
            </a:endParaRPr>
          </a:p>
          <a:p>
            <a:pPr algn="l" rtl="0" fontAlgn="base"/>
            <a:endParaRPr lang="en-US" sz="1200" b="0" i="0" strike="sngStrike" dirty="0">
              <a:effectLst/>
            </a:endParaRPr>
          </a:p>
          <a:p>
            <a:pPr algn="l" rtl="0" fontAlgn="base"/>
            <a:r>
              <a:rPr lang="en-US" sz="2000" b="1" i="0" dirty="0">
                <a:effectLst/>
                <a:latin typeface="Calibri" panose="020F0502020204030204" pitchFamily="34" charset="0"/>
              </a:rPr>
              <a:t>P.A.S.S</a:t>
            </a:r>
            <a:r>
              <a:rPr lang="en-US" sz="2000" b="0" i="0" dirty="0">
                <a:effectLst/>
                <a:latin typeface="Calibri" panose="020F0502020204030204" pitchFamily="34" charset="0"/>
              </a:rPr>
              <a:t>.: Proper sequence of operation of a fire extinguisher </a:t>
            </a:r>
            <a:endParaRPr lang="en-US" sz="1400" b="0" i="0" dirty="0">
              <a:effectLst/>
            </a:endParaRPr>
          </a:p>
          <a:p>
            <a:pPr marL="457200" indent="-457200" algn="l" rtl="0" fontAlgn="base">
              <a:buFont typeface="Arial" panose="020B0604020202020204" pitchFamily="34" charset="0"/>
              <a:buChar char="•"/>
            </a:pPr>
            <a:r>
              <a:rPr lang="en-US" sz="2000" i="0" dirty="0">
                <a:effectLst/>
                <a:latin typeface="Calibri" panose="020F0502020204030204" pitchFamily="34" charset="0"/>
              </a:rPr>
              <a:t>P</a:t>
            </a:r>
            <a:r>
              <a:rPr lang="en-US" sz="2000" b="0" i="0" dirty="0">
                <a:effectLst/>
                <a:latin typeface="Calibri" panose="020F0502020204030204" pitchFamily="34" charset="0"/>
              </a:rPr>
              <a:t> – </a:t>
            </a:r>
            <a:r>
              <a:rPr lang="en-US" sz="2000" b="1" i="0" dirty="0">
                <a:effectLst/>
                <a:latin typeface="Calibri" panose="020F0502020204030204" pitchFamily="34" charset="0"/>
              </a:rPr>
              <a:t>P</a:t>
            </a:r>
            <a:r>
              <a:rPr lang="en-US" sz="2000" b="0" i="0" dirty="0">
                <a:effectLst/>
                <a:latin typeface="Calibri" panose="020F0502020204030204" pitchFamily="34" charset="0"/>
              </a:rPr>
              <a:t>ull the pin </a:t>
            </a:r>
            <a:endParaRPr lang="en-US" sz="1400" b="0" i="0" dirty="0">
              <a:effectLst/>
            </a:endParaRPr>
          </a:p>
          <a:p>
            <a:pPr marL="457200" indent="-457200" algn="l" rtl="0" fontAlgn="base">
              <a:buFont typeface="Arial" panose="020B0604020202020204" pitchFamily="34" charset="0"/>
              <a:buChar char="•"/>
            </a:pPr>
            <a:r>
              <a:rPr lang="en-US" sz="2000" i="0" dirty="0">
                <a:effectLst/>
                <a:latin typeface="Calibri" panose="020F0502020204030204" pitchFamily="34" charset="0"/>
              </a:rPr>
              <a:t>A</a:t>
            </a:r>
            <a:r>
              <a:rPr lang="en-US" sz="2000" b="0" i="0" dirty="0">
                <a:effectLst/>
                <a:latin typeface="Calibri" panose="020F0502020204030204" pitchFamily="34" charset="0"/>
              </a:rPr>
              <a:t> – </a:t>
            </a:r>
            <a:r>
              <a:rPr lang="en-US" sz="2000" b="1" i="0" dirty="0">
                <a:effectLst/>
                <a:latin typeface="Calibri" panose="020F0502020204030204" pitchFamily="34" charset="0"/>
              </a:rPr>
              <a:t>A</a:t>
            </a:r>
            <a:r>
              <a:rPr lang="en-US" sz="2000" b="0" i="0" dirty="0">
                <a:effectLst/>
                <a:latin typeface="Calibri" panose="020F0502020204030204" pitchFamily="34" charset="0"/>
              </a:rPr>
              <a:t>im the nozzle at the </a:t>
            </a:r>
            <a:r>
              <a:rPr lang="en-US" sz="2000" b="0" i="1" dirty="0">
                <a:effectLst/>
                <a:latin typeface="Calibri" panose="020F0502020204030204" pitchFamily="34" charset="0"/>
              </a:rPr>
              <a:t>base of the fire</a:t>
            </a:r>
            <a:r>
              <a:rPr lang="en-US" sz="2000" b="0" i="0" dirty="0">
                <a:effectLst/>
                <a:latin typeface="Calibri" panose="020F0502020204030204" pitchFamily="34" charset="0"/>
              </a:rPr>
              <a:t> </a:t>
            </a:r>
            <a:endParaRPr lang="en-US" sz="1400" b="0" i="0" dirty="0">
              <a:effectLst/>
            </a:endParaRPr>
          </a:p>
          <a:p>
            <a:pPr marL="457200" indent="-457200" algn="l" rtl="0" fontAlgn="base">
              <a:buFont typeface="Arial" panose="020B0604020202020204" pitchFamily="34" charset="0"/>
              <a:buChar char="•"/>
            </a:pPr>
            <a:r>
              <a:rPr lang="en-US" sz="2000" i="0" dirty="0">
                <a:effectLst/>
                <a:latin typeface="Calibri" panose="020F0502020204030204" pitchFamily="34" charset="0"/>
              </a:rPr>
              <a:t>S</a:t>
            </a:r>
            <a:r>
              <a:rPr lang="en-US" sz="2000" b="0" i="0" dirty="0">
                <a:effectLst/>
                <a:latin typeface="Calibri" panose="020F0502020204030204" pitchFamily="34" charset="0"/>
              </a:rPr>
              <a:t> – </a:t>
            </a:r>
            <a:r>
              <a:rPr lang="en-US" sz="2000" b="1" i="0" dirty="0">
                <a:effectLst/>
                <a:latin typeface="Calibri" panose="020F0502020204030204" pitchFamily="34" charset="0"/>
              </a:rPr>
              <a:t>S</a:t>
            </a:r>
            <a:r>
              <a:rPr lang="en-US" sz="2000" b="0" i="0" dirty="0">
                <a:effectLst/>
                <a:latin typeface="Calibri" panose="020F0502020204030204" pitchFamily="34" charset="0"/>
              </a:rPr>
              <a:t>queeze the handle </a:t>
            </a:r>
            <a:endParaRPr lang="en-US" sz="1400" b="0" i="0" dirty="0">
              <a:effectLst/>
            </a:endParaRPr>
          </a:p>
          <a:p>
            <a:pPr marL="457200" indent="-457200" algn="l" rtl="0" fontAlgn="base">
              <a:buFont typeface="Arial" panose="020B0604020202020204" pitchFamily="34" charset="0"/>
              <a:buChar char="•"/>
            </a:pPr>
            <a:r>
              <a:rPr lang="en-US" sz="2000" i="0" dirty="0">
                <a:effectLst/>
                <a:latin typeface="Calibri" panose="020F0502020204030204" pitchFamily="34" charset="0"/>
              </a:rPr>
              <a:t>S</a:t>
            </a:r>
            <a:r>
              <a:rPr lang="en-US" sz="2000" b="0" i="0" dirty="0">
                <a:effectLst/>
                <a:latin typeface="Calibri" panose="020F0502020204030204" pitchFamily="34" charset="0"/>
              </a:rPr>
              <a:t> – </a:t>
            </a:r>
            <a:r>
              <a:rPr lang="en-US" sz="2000" b="1" i="0" dirty="0">
                <a:effectLst/>
                <a:latin typeface="Calibri" panose="020F0502020204030204" pitchFamily="34" charset="0"/>
              </a:rPr>
              <a:t>S</a:t>
            </a:r>
            <a:r>
              <a:rPr lang="en-US" sz="2000" b="0" i="0" dirty="0">
                <a:effectLst/>
                <a:latin typeface="Calibri" panose="020F0502020204030204" pitchFamily="34" charset="0"/>
              </a:rPr>
              <a:t>weep back and forth at the </a:t>
            </a:r>
            <a:r>
              <a:rPr lang="en-US" sz="2000" b="0" i="1" dirty="0">
                <a:effectLst/>
                <a:latin typeface="Calibri" panose="020F0502020204030204" pitchFamily="34" charset="0"/>
              </a:rPr>
              <a:t>base of the fire</a:t>
            </a:r>
            <a:r>
              <a:rPr lang="en-US" sz="2000" b="0" i="0" dirty="0">
                <a:effectLst/>
                <a:latin typeface="Calibri" panose="020F0502020204030204" pitchFamily="34" charset="0"/>
              </a:rPr>
              <a:t> </a:t>
            </a:r>
            <a:endParaRPr lang="en-US" sz="1400" b="0" i="0" dirty="0">
              <a:effectLst/>
            </a:endParaRPr>
          </a:p>
          <a:p>
            <a:endParaRPr lang="en-US" sz="2200" dirty="0"/>
          </a:p>
          <a:p>
            <a:endParaRPr lang="en-US" dirty="0"/>
          </a:p>
        </p:txBody>
      </p:sp>
      <p:pic>
        <p:nvPicPr>
          <p:cNvPr id="4" name="Picture 2" descr="Image result for pass fire extinguisher">
            <a:extLst>
              <a:ext uri="{FF2B5EF4-FFF2-40B4-BE49-F238E27FC236}">
                <a16:creationId xmlns:a16="http://schemas.microsoft.com/office/drawing/2014/main" id="{8D1E6924-D094-FCCA-1DC0-A3E2A2609A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4384" y="3258983"/>
            <a:ext cx="2632296" cy="3509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27982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2"/>
            <a:ext cx="11420856" cy="5397111"/>
          </a:xfrm>
        </p:spPr>
        <p:txBody>
          <a:bodyPr>
            <a:normAutofit/>
          </a:bodyPr>
          <a:lstStyle/>
          <a:p>
            <a:pPr algn="l" rtl="0" fontAlgn="base"/>
            <a:r>
              <a:rPr lang="en-US" sz="2400" b="1" i="0" dirty="0">
                <a:effectLst/>
                <a:latin typeface="Calibri" panose="020F0502020204030204" pitchFamily="34" charset="0"/>
              </a:rPr>
              <a:t>Pathogen:</a:t>
            </a:r>
            <a:r>
              <a:rPr lang="en-US" sz="2400" b="0" i="0" dirty="0">
                <a:effectLst/>
                <a:latin typeface="Calibri" panose="020F0502020204030204" pitchFamily="34" charset="0"/>
              </a:rPr>
              <a:t> Disease producing microorganism (germ)</a:t>
            </a:r>
          </a:p>
          <a:p>
            <a:pPr algn="l" rtl="0" fontAlgn="base"/>
            <a:endParaRPr lang="en-US" sz="1400" b="0" i="0" dirty="0">
              <a:effectLst/>
              <a:latin typeface="Calibri" panose="020F0502020204030204" pitchFamily="34" charset="0"/>
            </a:endParaRPr>
          </a:p>
          <a:p>
            <a:pPr fontAlgn="base"/>
            <a:r>
              <a:rPr lang="en-US" sz="2400" b="1" i="0" dirty="0">
                <a:solidFill>
                  <a:srgbClr val="002060"/>
                </a:solidFill>
                <a:effectLst/>
                <a:latin typeface="Calibri" panose="020F0502020204030204" pitchFamily="34" charset="0"/>
              </a:rPr>
              <a:t>Personal Protective Equipment (PPE)</a:t>
            </a:r>
            <a:r>
              <a:rPr lang="en-US" sz="2400" b="0" dirty="0">
                <a:solidFill>
                  <a:srgbClr val="002060"/>
                </a:solidFill>
                <a:latin typeface="Calibri" panose="020F0502020204030204" pitchFamily="34" charset="0"/>
              </a:rPr>
              <a:t>:</a:t>
            </a:r>
            <a:r>
              <a:rPr lang="en-US" sz="2400" b="0" i="0" dirty="0">
                <a:solidFill>
                  <a:srgbClr val="002060"/>
                </a:solidFill>
                <a:effectLst/>
                <a:latin typeface="Calibri" panose="020F0502020204030204" pitchFamily="34" charset="0"/>
              </a:rPr>
              <a:t> materials or devices used to protect an individual from harm or hazard. Ex: gloves, mask, face shield, goggles, and gowns</a:t>
            </a:r>
          </a:p>
          <a:p>
            <a:pPr fontAlgn="base"/>
            <a:endParaRPr lang="en-US" sz="1400" b="0" i="0" dirty="0">
              <a:solidFill>
                <a:srgbClr val="002060"/>
              </a:solidFill>
              <a:effectLst/>
            </a:endParaRPr>
          </a:p>
          <a:p>
            <a:pPr marL="0" marR="0" lvl="0" indent="0" algn="l" defTabSz="914400" rtl="0" eaLnBrk="1" fontAlgn="base" latinLnBrk="0" hangingPunct="1">
              <a:lnSpc>
                <a:spcPct val="100000"/>
              </a:lnSpc>
              <a:spcBef>
                <a:spcPts val="6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R.A.C.E.: </a:t>
            </a:r>
            <a:r>
              <a:rPr kumimoji="0" lang="en-US" sz="2400" b="0"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Procedure to follow when a fire occurs </a:t>
            </a:r>
          </a:p>
          <a:p>
            <a:pPr marL="342900" marR="0" lvl="0" indent="-342900" algn="l" defTabSz="914400" rtl="0" eaLnBrk="1" fontAlgn="base" latinLnBrk="0" hangingPunct="1">
              <a:lnSpc>
                <a:spcPct val="100000"/>
              </a:lnSpc>
              <a:spcBef>
                <a:spcPts val="6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R – R</a:t>
            </a:r>
            <a:r>
              <a:rPr kumimoji="0" lang="en-US" sz="2400" b="0"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emove the patient </a:t>
            </a:r>
          </a:p>
          <a:p>
            <a:pPr marL="342900" marR="0" lvl="0" indent="-342900" algn="l" defTabSz="914400" rtl="0" eaLnBrk="1" fontAlgn="base" latinLnBrk="0" hangingPunct="1">
              <a:lnSpc>
                <a:spcPct val="100000"/>
              </a:lnSpc>
              <a:spcBef>
                <a:spcPts val="6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A – A</a:t>
            </a:r>
            <a:r>
              <a:rPr kumimoji="0" lang="en-US" sz="2400" b="0"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ctivate the alarm </a:t>
            </a:r>
          </a:p>
          <a:p>
            <a:pPr marL="342900" marR="0" lvl="0" indent="-342900" algn="l" defTabSz="914400" rtl="0" eaLnBrk="1" fontAlgn="base" latinLnBrk="0" hangingPunct="1">
              <a:lnSpc>
                <a:spcPct val="100000"/>
              </a:lnSpc>
              <a:spcBef>
                <a:spcPts val="6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C – C</a:t>
            </a:r>
            <a:r>
              <a:rPr kumimoji="0" lang="en-US" sz="2400" b="0"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ontain the fire </a:t>
            </a:r>
          </a:p>
          <a:p>
            <a:pPr marL="342900" marR="0" lvl="0" indent="-342900" algn="l" defTabSz="914400" rtl="0" eaLnBrk="1" fontAlgn="base" latinLnBrk="0" hangingPunct="1">
              <a:lnSpc>
                <a:spcPct val="100000"/>
              </a:lnSpc>
              <a:spcBef>
                <a:spcPts val="6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E – E</a:t>
            </a:r>
            <a:r>
              <a:rPr kumimoji="0" lang="en-US" sz="2400" b="0"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xtinguish the fire or Evacuate the area </a:t>
            </a:r>
          </a:p>
          <a:p>
            <a:pPr algn="l" rtl="0" fontAlgn="base"/>
            <a:endParaRPr lang="en-US" sz="1600" b="0" i="0" dirty="0">
              <a:effectLst/>
            </a:endParaRPr>
          </a:p>
          <a:p>
            <a:pPr algn="l" rtl="0" fontAlgn="base"/>
            <a:endParaRPr lang="en-US" sz="1600" b="0" i="0" strike="sngStrike" dirty="0">
              <a:effectLst/>
            </a:endParaRPr>
          </a:p>
          <a:p>
            <a:endParaRPr lang="en-US" sz="2200" dirty="0"/>
          </a:p>
          <a:p>
            <a:endParaRPr lang="en-US" dirty="0"/>
          </a:p>
        </p:txBody>
      </p:sp>
    </p:spTree>
    <p:extLst>
      <p:ext uri="{BB962C8B-B14F-4D97-AF65-F5344CB8AC3E}">
        <p14:creationId xmlns:p14="http://schemas.microsoft.com/office/powerpoint/2010/main" val="20407266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2"/>
            <a:ext cx="11420856" cy="5397111"/>
          </a:xfrm>
        </p:spPr>
        <p:txBody>
          <a:bodyPr>
            <a:normAutofit/>
          </a:bodyPr>
          <a:lstStyle/>
          <a:p>
            <a:pPr algn="l" rtl="0" fontAlgn="base"/>
            <a:r>
              <a:rPr lang="en-US" sz="2400" b="1" i="0" dirty="0">
                <a:effectLst/>
                <a:latin typeface="Calibri" panose="020F0502020204030204" pitchFamily="34" charset="0"/>
              </a:rPr>
              <a:t>Safety Data Sheet (SDS): </a:t>
            </a:r>
            <a:r>
              <a:rPr lang="en-US" sz="2400" b="0" i="0" dirty="0">
                <a:effectLst/>
                <a:latin typeface="Calibri" panose="020F0502020204030204" pitchFamily="34" charset="0"/>
              </a:rPr>
              <a:t>Detailed documents that provide safety information about  a chemical to ensure safe handling, use, and instructions for first aid treatment in case of exposure</a:t>
            </a:r>
          </a:p>
          <a:p>
            <a:pPr algn="l" rtl="0" fontAlgn="base"/>
            <a:endParaRPr lang="en-US" sz="1400" b="0" dirty="0">
              <a:latin typeface="Calibri" panose="020F0502020204030204" pitchFamily="34" charset="0"/>
            </a:endParaRPr>
          </a:p>
          <a:p>
            <a:pPr algn="l" rtl="0" fontAlgn="base"/>
            <a:r>
              <a:rPr lang="en-US" sz="2400" dirty="0"/>
              <a:t>Standard Operating Procedure (SOP): </a:t>
            </a:r>
            <a:r>
              <a:rPr lang="en-US" sz="2400" b="0" dirty="0"/>
              <a:t>A detailed, written set of instructions to guide individuals in performing routine tasks or processes consistently and effectively. SOPs are crucial for maintaining high standards of care, ensuring patient safety, and complying with regulations. They provide a structured approach to performing tasks and procedures consistently across healthcare settings. </a:t>
            </a:r>
          </a:p>
          <a:p>
            <a:pPr algn="l" rtl="0" fontAlgn="base"/>
            <a:endParaRPr lang="en-US" sz="1400" b="0" dirty="0"/>
          </a:p>
          <a:p>
            <a:pPr algn="l" rtl="0" fontAlgn="base"/>
            <a:r>
              <a:rPr lang="en-US" sz="2400" dirty="0"/>
              <a:t>Standard Precautions: </a:t>
            </a:r>
            <a:r>
              <a:rPr lang="en-US" sz="2400" b="0" dirty="0"/>
              <a:t>Practices used to reduce the risk of transmission of microorganisms from both recognized and unrecognized sources of infection in healthcare settings.  These practices are recommendations of CDC and are incorporated into OSHA’s Blood-borne Pathogen Standards. </a:t>
            </a:r>
          </a:p>
          <a:p>
            <a:pPr algn="l" rtl="0" fontAlgn="base"/>
            <a:endParaRPr lang="en-US" sz="2400" b="0" dirty="0"/>
          </a:p>
        </p:txBody>
      </p:sp>
    </p:spTree>
    <p:extLst>
      <p:ext uri="{BB962C8B-B14F-4D97-AF65-F5344CB8AC3E}">
        <p14:creationId xmlns:p14="http://schemas.microsoft.com/office/powerpoint/2010/main" val="31636409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30352" y="1435609"/>
            <a:ext cx="11420856" cy="4745736"/>
          </a:xfrm>
        </p:spPr>
        <p:txBody>
          <a:bodyPr>
            <a:normAutofit/>
          </a:bodyPr>
          <a:lstStyle/>
          <a:p>
            <a:pPr algn="l" rtl="0" fontAlgn="base"/>
            <a:r>
              <a:rPr lang="en-US" sz="2400" b="1" i="0" dirty="0">
                <a:effectLst/>
                <a:latin typeface="Calibri" panose="020F0502020204030204" pitchFamily="34" charset="0"/>
              </a:rPr>
              <a:t>Sterile Field:</a:t>
            </a:r>
            <a:r>
              <a:rPr lang="en-US" sz="2400" b="0" i="0" dirty="0">
                <a:effectLst/>
                <a:latin typeface="Calibri" panose="020F0502020204030204" pitchFamily="34" charset="0"/>
              </a:rPr>
              <a:t> A designated area that has been thoroughly cleaned and maintained to prevent the presence of microorganisms. It is crucial in medical and surgical environments to reduce the risk of infection and ensure the safety of patients during procedures.   </a:t>
            </a:r>
          </a:p>
          <a:p>
            <a:pPr algn="l" rtl="0" fontAlgn="base"/>
            <a:endParaRPr lang="en-US" sz="1600" b="0" i="0" dirty="0">
              <a:effectLst/>
            </a:endParaRPr>
          </a:p>
          <a:p>
            <a:pPr algn="l" rtl="0" fontAlgn="base"/>
            <a:r>
              <a:rPr lang="en-US" sz="2400" i="0" dirty="0">
                <a:solidFill>
                  <a:srgbClr val="002060"/>
                </a:solidFill>
                <a:effectLst/>
                <a:latin typeface="Calibri" panose="020F0502020204030204" pitchFamily="34" charset="0"/>
              </a:rPr>
              <a:t>Sterilization:</a:t>
            </a:r>
            <a:r>
              <a:rPr lang="en-US" sz="2400" b="0" i="0" dirty="0">
                <a:solidFill>
                  <a:srgbClr val="002060"/>
                </a:solidFill>
                <a:effectLst/>
                <a:latin typeface="Calibri" panose="020F0502020204030204" pitchFamily="34" charset="0"/>
              </a:rPr>
              <a:t> Agents or methods that destroy all microorganisms, including viruses and spores</a:t>
            </a:r>
            <a:endParaRPr lang="en-US" sz="1600" b="0" i="0" dirty="0">
              <a:solidFill>
                <a:srgbClr val="002060"/>
              </a:solidFill>
              <a:effectLst/>
            </a:endParaRPr>
          </a:p>
          <a:p>
            <a:pPr algn="l" rtl="0" fontAlgn="base"/>
            <a:endParaRPr lang="en-US" sz="1600" b="0" i="0" dirty="0">
              <a:effectLst/>
            </a:endParaRPr>
          </a:p>
          <a:p>
            <a:pPr algn="l" rtl="0" fontAlgn="base"/>
            <a:r>
              <a:rPr lang="en-US" sz="2400" b="1" i="0" dirty="0">
                <a:solidFill>
                  <a:srgbClr val="002060"/>
                </a:solidFill>
                <a:effectLst/>
                <a:latin typeface="Calibri" panose="020F0502020204030204" pitchFamily="34" charset="0"/>
              </a:rPr>
              <a:t>Surgical Asepsis (sterile technique): </a:t>
            </a:r>
            <a:r>
              <a:rPr lang="en-US" sz="2400" b="0" i="0" dirty="0">
                <a:solidFill>
                  <a:srgbClr val="002060"/>
                </a:solidFill>
                <a:effectLst/>
                <a:latin typeface="Calibri" panose="020F0502020204030204" pitchFamily="34" charset="0"/>
              </a:rPr>
              <a:t>Procedures to eliminate pathogens from objects and areas</a:t>
            </a:r>
            <a:endParaRPr lang="en-US" sz="1600" b="0" i="0" dirty="0">
              <a:solidFill>
                <a:srgbClr val="002060"/>
              </a:solidFill>
              <a:effectLst/>
            </a:endParaRPr>
          </a:p>
          <a:p>
            <a:pPr algn="l" rtl="0" fontAlgn="base"/>
            <a:endParaRPr lang="en-US" sz="1600" b="0" i="0" dirty="0">
              <a:effectLst/>
            </a:endParaRPr>
          </a:p>
          <a:p>
            <a:endParaRPr lang="en-US" dirty="0"/>
          </a:p>
        </p:txBody>
      </p:sp>
    </p:spTree>
    <p:extLst>
      <p:ext uri="{BB962C8B-B14F-4D97-AF65-F5344CB8AC3E}">
        <p14:creationId xmlns:p14="http://schemas.microsoft.com/office/powerpoint/2010/main" val="37974770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316736"/>
            <a:ext cx="11420856" cy="5424543"/>
          </a:xfrm>
        </p:spPr>
        <p:txBody>
          <a:bodyPr>
            <a:noAutofit/>
          </a:bodyPr>
          <a:lstStyle/>
          <a:p>
            <a:pPr fontAlgn="base">
              <a:lnSpc>
                <a:spcPct val="120000"/>
              </a:lnSpc>
            </a:pPr>
            <a:r>
              <a:rPr lang="en-US" sz="2200" dirty="0"/>
              <a:t>Transmission-Based Precautions (TBP)/Isolation Precautions:</a:t>
            </a:r>
            <a:r>
              <a:rPr lang="en-US" sz="2200" b="0" dirty="0"/>
              <a:t> A set of infection control practices used in healthcare settings to prevent the spread of infectious agents. These precautions are applied based on how an infection is transmitted and are used in addition to standard precautions, which are applied to all patients. </a:t>
            </a:r>
          </a:p>
          <a:p>
            <a:pPr fontAlgn="base"/>
            <a:endParaRPr lang="en-US" sz="2200" b="0" dirty="0"/>
          </a:p>
          <a:p>
            <a:pPr marL="342900" indent="-342900" fontAlgn="base">
              <a:buFont typeface="Arial" panose="020B0604020202020204" pitchFamily="34" charset="0"/>
              <a:buChar char="•"/>
            </a:pPr>
            <a:r>
              <a:rPr lang="en-US" sz="2200" dirty="0"/>
              <a:t>Airborne: </a:t>
            </a:r>
            <a:r>
              <a:rPr lang="en-US" sz="2200" b="0" dirty="0"/>
              <a:t>The germ is in the air and inhaled by the host</a:t>
            </a:r>
          </a:p>
          <a:p>
            <a:pPr marL="342900" indent="-342900" fontAlgn="base">
              <a:buFont typeface="Arial" panose="020B0604020202020204" pitchFamily="34" charset="0"/>
              <a:buChar char="•"/>
            </a:pPr>
            <a:r>
              <a:rPr lang="en-US" sz="2200" dirty="0"/>
              <a:t>Contact:</a:t>
            </a:r>
            <a:r>
              <a:rPr lang="en-US" sz="2200" b="0" dirty="0"/>
              <a:t> Person to person touch by contaminated hands or indirectly by contaminated items</a:t>
            </a:r>
          </a:p>
          <a:p>
            <a:pPr marL="342900" indent="-342900" fontAlgn="base">
              <a:buFont typeface="Arial" panose="020B0604020202020204" pitchFamily="34" charset="0"/>
              <a:buChar char="•"/>
            </a:pPr>
            <a:r>
              <a:rPr lang="en-US" sz="2200" dirty="0"/>
              <a:t>Droplet:</a:t>
            </a:r>
            <a:r>
              <a:rPr lang="en-US" sz="2200" b="0" dirty="0"/>
              <a:t> No direct contact but occurs within 3 feet of a person and is spread by a sneeze, cough, talking</a:t>
            </a:r>
          </a:p>
          <a:p>
            <a:pPr fontAlgn="base"/>
            <a:endParaRPr lang="en-US" sz="2200" b="0" dirty="0"/>
          </a:p>
          <a:p>
            <a:pPr fontAlgn="base"/>
            <a:r>
              <a:rPr lang="en-US" sz="2200" dirty="0"/>
              <a:t>Virus:</a:t>
            </a:r>
            <a:r>
              <a:rPr lang="en-US" sz="2200" b="0" dirty="0"/>
              <a:t> Microorganism that can only reproduce inside the cells of a living host</a:t>
            </a:r>
          </a:p>
          <a:p>
            <a:pPr algn="l" rtl="0" fontAlgn="base"/>
            <a:endParaRPr lang="en-US" sz="2200" b="1" i="0" dirty="0">
              <a:effectLst/>
            </a:endParaRPr>
          </a:p>
        </p:txBody>
      </p:sp>
    </p:spTree>
    <p:extLst>
      <p:ext uri="{BB962C8B-B14F-4D97-AF65-F5344CB8AC3E}">
        <p14:creationId xmlns:p14="http://schemas.microsoft.com/office/powerpoint/2010/main" val="7219980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E5576-0F4B-F34B-FAE9-7DE3959335D3}"/>
              </a:ext>
            </a:extLst>
          </p:cNvPr>
          <p:cNvSpPr>
            <a:spLocks noGrp="1"/>
          </p:cNvSpPr>
          <p:nvPr>
            <p:ph type="title"/>
          </p:nvPr>
        </p:nvSpPr>
        <p:spPr/>
        <p:txBody>
          <a:bodyPr/>
          <a:lstStyle/>
          <a:p>
            <a:pPr algn="ctr"/>
            <a:r>
              <a:rPr lang="en-US" dirty="0"/>
              <a:t>Vocabulary List</a:t>
            </a:r>
          </a:p>
        </p:txBody>
      </p:sp>
      <p:sp>
        <p:nvSpPr>
          <p:cNvPr id="3" name="Content Placeholder 2">
            <a:extLst>
              <a:ext uri="{FF2B5EF4-FFF2-40B4-BE49-F238E27FC236}">
                <a16:creationId xmlns:a16="http://schemas.microsoft.com/office/drawing/2014/main" id="{B98D0ABA-2B4F-75A1-C753-CA1B2868CC01}"/>
              </a:ext>
            </a:extLst>
          </p:cNvPr>
          <p:cNvSpPr>
            <a:spLocks noGrp="1"/>
          </p:cNvSpPr>
          <p:nvPr>
            <p:ph idx="1"/>
          </p:nvPr>
        </p:nvSpPr>
        <p:spPr/>
        <p:txBody>
          <a:bodyPr/>
          <a:lstStyle/>
          <a:p>
            <a:r>
              <a:rPr lang="en-US" dirty="0"/>
              <a:t>World Health Organization (WHO): </a:t>
            </a:r>
            <a:r>
              <a:rPr lang="en-US" b="0" dirty="0"/>
              <a:t>A specialized agency of the United Nations responsible for international public health. Established in 1948, WHO is dedicated to promoting health, keeping the world safe, and serving the vulnerable. Its mission includes coordinating international health activities, setting health standards, and providing leadership on global health issues. </a:t>
            </a:r>
          </a:p>
          <a:p>
            <a:endParaRPr lang="en-US" dirty="0"/>
          </a:p>
        </p:txBody>
      </p:sp>
    </p:spTree>
    <p:extLst>
      <p:ext uri="{BB962C8B-B14F-4D97-AF65-F5344CB8AC3E}">
        <p14:creationId xmlns:p14="http://schemas.microsoft.com/office/powerpoint/2010/main" val="4092398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2489" y="1233404"/>
            <a:ext cx="10792132" cy="4188450"/>
          </a:xfrm>
        </p:spPr>
        <p:txBody>
          <a:bodyPr>
            <a:normAutofit fontScale="92500" lnSpcReduction="10000"/>
          </a:bodyPr>
          <a:lstStyle/>
          <a:p>
            <a:pPr marL="0" indent="0">
              <a:buNone/>
            </a:pPr>
            <a:r>
              <a:rPr lang="en-US" sz="2600" dirty="0">
                <a:cs typeface="Arial"/>
              </a:rPr>
              <a:t>List regulatory agencies and the requirements they set for safety standards for healthcare facilities, their employees, and clients</a:t>
            </a:r>
          </a:p>
          <a:p>
            <a:pPr marL="0" indent="0">
              <a:buNone/>
            </a:pPr>
            <a:endParaRPr lang="en-US" sz="2600" dirty="0">
              <a:cs typeface="Arial"/>
            </a:endParaRPr>
          </a:p>
          <a:p>
            <a:pPr marL="342900" indent="-342900">
              <a:buFont typeface="Arial" panose="020B0604020202020204" pitchFamily="34" charset="0"/>
              <a:buChar char="•"/>
            </a:pPr>
            <a:r>
              <a:rPr lang="en-US" sz="2600" b="0" dirty="0">
                <a:cs typeface="Arial"/>
              </a:rPr>
              <a:t>Identify selected safety terminology relevant to healthcare </a:t>
            </a:r>
          </a:p>
          <a:p>
            <a:pPr marL="342900" indent="-342900">
              <a:buFont typeface="Arial" panose="020B0604020202020204" pitchFamily="34" charset="0"/>
              <a:buChar char="•"/>
            </a:pPr>
            <a:r>
              <a:rPr lang="en-US" sz="2600" b="0" dirty="0">
                <a:cs typeface="Arial"/>
              </a:rPr>
              <a:t>Identify the CDC and list its safety requirement(s) as they pertain to the healthcare environment</a:t>
            </a:r>
          </a:p>
          <a:p>
            <a:pPr marL="342900" indent="-342900">
              <a:buFont typeface="Arial" panose="020B0604020202020204" pitchFamily="34" charset="0"/>
              <a:buChar char="•"/>
            </a:pPr>
            <a:r>
              <a:rPr lang="en-US" sz="2600" b="0" dirty="0">
                <a:cs typeface="Arial"/>
              </a:rPr>
              <a:t>Identify OSHA and the Department of Health and list safety regulations as they pertain to the healthcare environment</a:t>
            </a:r>
          </a:p>
          <a:p>
            <a:pPr marL="342900" indent="-342900">
              <a:buFont typeface="Arial" panose="020B0604020202020204" pitchFamily="34" charset="0"/>
              <a:buChar char="•"/>
            </a:pPr>
            <a:r>
              <a:rPr lang="en-US" sz="2600" b="0" dirty="0">
                <a:cs typeface="Arial"/>
              </a:rPr>
              <a:t>Identify the Joint Commission and describe its role in regulating safety with the healthcare environment</a:t>
            </a:r>
          </a:p>
          <a:p>
            <a:pPr marL="342900" indent="-342900">
              <a:buFont typeface="Arial" panose="020B0604020202020204" pitchFamily="34" charset="0"/>
              <a:buChar char="•"/>
            </a:pPr>
            <a:r>
              <a:rPr lang="en-US" sz="2600" b="0" dirty="0">
                <a:cs typeface="Arial"/>
              </a:rPr>
              <a:t>Identify the OSHA Bloodborne Pathogens Standard and list its requirements</a:t>
            </a:r>
          </a:p>
          <a:p>
            <a:pPr algn="ctr"/>
            <a:endParaRPr lang="en-US" sz="1600" dirty="0"/>
          </a:p>
        </p:txBody>
      </p:sp>
      <p:sp>
        <p:nvSpPr>
          <p:cNvPr id="2" name="Title 1"/>
          <p:cNvSpPr>
            <a:spLocks noGrp="1"/>
          </p:cNvSpPr>
          <p:nvPr>
            <p:ph type="title"/>
          </p:nvPr>
        </p:nvSpPr>
        <p:spPr>
          <a:xfrm>
            <a:off x="632489" y="52399"/>
            <a:ext cx="5467097" cy="951845"/>
          </a:xfrm>
        </p:spPr>
        <p:txBody>
          <a:bodyPr anchor="b">
            <a:normAutofit/>
          </a:bodyPr>
          <a:lstStyle/>
          <a:p>
            <a:r>
              <a:rPr lang="en-US" dirty="0">
                <a:cs typeface="Arial"/>
              </a:rPr>
              <a:t>Competency 1</a:t>
            </a:r>
          </a:p>
        </p:txBody>
      </p:sp>
      <p:pic>
        <p:nvPicPr>
          <p:cNvPr id="5" name="Picture 4" descr="A water droplet falling into a heart shape&#10;&#10;Description automatically generated">
            <a:extLst>
              <a:ext uri="{FF2B5EF4-FFF2-40B4-BE49-F238E27FC236}">
                <a16:creationId xmlns:a16="http://schemas.microsoft.com/office/drawing/2014/main" id="{9374A75C-464B-5C30-5A71-349D19A3C50B}"/>
              </a:ext>
            </a:extLst>
          </p:cNvPr>
          <p:cNvPicPr>
            <a:picLocks noChangeAspect="1"/>
          </p:cNvPicPr>
          <p:nvPr/>
        </p:nvPicPr>
        <p:blipFill>
          <a:blip r:embed="rId4">
            <a:alphaModFix amt="27000"/>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33274" y="0"/>
            <a:ext cx="11858726" cy="6858000"/>
          </a:xfrm>
          <a:prstGeom prst="rect">
            <a:avLst/>
          </a:prstGeom>
        </p:spPr>
      </p:pic>
      <p:sp>
        <p:nvSpPr>
          <p:cNvPr id="6" name="TextBox 5">
            <a:extLst>
              <a:ext uri="{FF2B5EF4-FFF2-40B4-BE49-F238E27FC236}">
                <a16:creationId xmlns:a16="http://schemas.microsoft.com/office/drawing/2014/main" id="{12DB2307-779D-2F13-DAA5-5D32D5C31202}"/>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5"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6"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16769719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41074" y="1314450"/>
            <a:ext cx="3134860" cy="3680244"/>
          </a:xfrm>
        </p:spPr>
        <p:txBody>
          <a:bodyPr>
            <a:normAutofit/>
          </a:bodyPr>
          <a:lstStyle/>
          <a:p>
            <a:pPr algn="l" eaLnBrk="1" hangingPunct="1"/>
            <a:r>
              <a:rPr lang="en-US" altLang="en-US" sz="3400" dirty="0">
                <a:cs typeface="Arial"/>
              </a:rPr>
              <a:t>America’s Top 10 Most Dangerous Jobs</a:t>
            </a:r>
          </a:p>
        </p:txBody>
      </p:sp>
      <p:graphicFrame>
        <p:nvGraphicFramePr>
          <p:cNvPr id="5125" name="Rectangle 3">
            <a:extLst>
              <a:ext uri="{FF2B5EF4-FFF2-40B4-BE49-F238E27FC236}">
                <a16:creationId xmlns:a16="http://schemas.microsoft.com/office/drawing/2014/main" id="{5F4428D2-D3CA-48BA-BD5B-40F6D30B46A6}"/>
              </a:ext>
            </a:extLst>
          </p:cNvPr>
          <p:cNvGraphicFramePr>
            <a:graphicFrameLocks noGrp="1"/>
          </p:cNvGraphicFramePr>
          <p:nvPr>
            <p:ph idx="1"/>
            <p:extLst>
              <p:ext uri="{D42A27DB-BD31-4B8C-83A1-F6EECF244321}">
                <p14:modId xmlns:p14="http://schemas.microsoft.com/office/powerpoint/2010/main" val="717554798"/>
              </p:ext>
            </p:extLst>
          </p:nvPr>
        </p:nvGraphicFramePr>
        <p:xfrm>
          <a:off x="4594225" y="441064"/>
          <a:ext cx="6683375" cy="5873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8BA63115-709D-47C2-8F71-715306868B23}"/>
              </a:ext>
            </a:extLst>
          </p:cNvPr>
          <p:cNvSpPr txBox="1"/>
          <p:nvPr/>
        </p:nvSpPr>
        <p:spPr>
          <a:xfrm>
            <a:off x="4669529" y="6416936"/>
            <a:ext cx="5563574" cy="276999"/>
          </a:xfrm>
          <a:prstGeom prst="rect">
            <a:avLst/>
          </a:prstGeom>
          <a:noFill/>
        </p:spPr>
        <p:txBody>
          <a:bodyPr wrap="none" rtlCol="0">
            <a:spAutoFit/>
          </a:bodyPr>
          <a:lstStyle/>
          <a:p>
            <a:r>
              <a:rPr lang="en-US" sz="1200" dirty="0">
                <a:hlinkClick r:id="rId8"/>
              </a:rPr>
              <a:t>https://www.forbes.com/advisor/legal/workers-comp/most-dangerous-jobs-america/</a:t>
            </a:r>
            <a:r>
              <a:rPr lang="en-US" sz="1200" dirty="0"/>
              <a:t> </a:t>
            </a:r>
          </a:p>
        </p:txBody>
      </p:sp>
      <p:pic>
        <p:nvPicPr>
          <p:cNvPr id="2" name="Graphic 1" descr="Diving outline">
            <a:extLst>
              <a:ext uri="{FF2B5EF4-FFF2-40B4-BE49-F238E27FC236}">
                <a16:creationId xmlns:a16="http://schemas.microsoft.com/office/drawing/2014/main" id="{2389BACD-E89A-A688-E568-318CCA5AFCC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181491" y="0"/>
            <a:ext cx="914400" cy="914400"/>
          </a:xfrm>
          <a:prstGeom prst="rect">
            <a:avLst/>
          </a:prstGeom>
        </p:spPr>
      </p:pic>
    </p:spTree>
    <p:custDataLst>
      <p:tags r:id="rId1"/>
    </p:custDataLst>
    <p:extLst>
      <p:ext uri="{BB962C8B-B14F-4D97-AF65-F5344CB8AC3E}">
        <p14:creationId xmlns:p14="http://schemas.microsoft.com/office/powerpoint/2010/main" val="23398710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p:txBody>
          <a:bodyPr/>
          <a:lstStyle/>
          <a:p>
            <a:pPr marL="0" indent="0" eaLnBrk="1" hangingPunct="1">
              <a:buNone/>
              <a:defRPr/>
            </a:pPr>
            <a:r>
              <a:rPr lang="en-US" b="1" dirty="0">
                <a:cs typeface="Arial"/>
              </a:rPr>
              <a:t>CDC: </a:t>
            </a:r>
            <a:r>
              <a:rPr lang="en-US" b="0" dirty="0">
                <a:cs typeface="Arial"/>
              </a:rPr>
              <a:t>Center for Disease Control &amp; Prevention</a:t>
            </a:r>
            <a:br>
              <a:rPr lang="en-US" dirty="0">
                <a:cs typeface="Arial"/>
              </a:rPr>
            </a:br>
            <a:endParaRPr lang="en-US" b="1" dirty="0">
              <a:cs typeface="Arial"/>
            </a:endParaRPr>
          </a:p>
          <a:p>
            <a:pPr marL="0" indent="0" eaLnBrk="1" hangingPunct="1">
              <a:buNone/>
              <a:defRPr/>
            </a:pPr>
            <a:r>
              <a:rPr lang="en-US" b="1" dirty="0">
                <a:cs typeface="Arial"/>
              </a:rPr>
              <a:t>OSHA: </a:t>
            </a:r>
            <a:r>
              <a:rPr lang="en-US" b="0" dirty="0">
                <a:cs typeface="Arial"/>
              </a:rPr>
              <a:t>Occupational Safety &amp; Health Administration</a:t>
            </a:r>
            <a:br>
              <a:rPr lang="en-US" dirty="0">
                <a:cs typeface="Arial"/>
              </a:rPr>
            </a:br>
            <a:endParaRPr lang="en-US" dirty="0">
              <a:cs typeface="Arial"/>
            </a:endParaRPr>
          </a:p>
          <a:p>
            <a:pPr marL="0" indent="0" eaLnBrk="1" hangingPunct="1">
              <a:buNone/>
              <a:defRPr/>
            </a:pPr>
            <a:r>
              <a:rPr lang="en-US" b="1" dirty="0">
                <a:cs typeface="Arial"/>
              </a:rPr>
              <a:t>MDH:</a:t>
            </a:r>
            <a:r>
              <a:rPr lang="en-US" dirty="0">
                <a:cs typeface="Arial"/>
              </a:rPr>
              <a:t> </a:t>
            </a:r>
            <a:r>
              <a:rPr lang="en-US" b="0" dirty="0">
                <a:cs typeface="Arial"/>
              </a:rPr>
              <a:t>Minnesota Department of Health (Example MN)</a:t>
            </a:r>
            <a:br>
              <a:rPr lang="en-US" b="0" dirty="0">
                <a:cs typeface="Arial"/>
              </a:rPr>
            </a:br>
            <a:endParaRPr lang="en-US" b="0" dirty="0">
              <a:cs typeface="Arial"/>
            </a:endParaRPr>
          </a:p>
          <a:p>
            <a:pPr marL="0" indent="0" eaLnBrk="1" hangingPunct="1">
              <a:buNone/>
              <a:defRPr/>
            </a:pPr>
            <a:r>
              <a:rPr lang="en-US" b="1" dirty="0">
                <a:cs typeface="Arial"/>
              </a:rPr>
              <a:t>JCAHO</a:t>
            </a:r>
            <a:r>
              <a:rPr lang="en-US" dirty="0">
                <a:cs typeface="Arial"/>
              </a:rPr>
              <a:t>:</a:t>
            </a:r>
            <a:r>
              <a:rPr lang="en-US" b="1" dirty="0">
                <a:cs typeface="Arial"/>
              </a:rPr>
              <a:t> </a:t>
            </a:r>
            <a:r>
              <a:rPr lang="en-US" b="0" dirty="0">
                <a:cs typeface="Arial"/>
              </a:rPr>
              <a:t>The Joint Commission on the Accreditation of Healthcare Organizations</a:t>
            </a:r>
            <a:endParaRPr lang="en-US" sz="4000" b="0" dirty="0">
              <a:cs typeface="Arial"/>
            </a:endParaRPr>
          </a:p>
        </p:txBody>
      </p:sp>
      <p:sp>
        <p:nvSpPr>
          <p:cNvPr id="21506" name="Rectangle 2"/>
          <p:cNvSpPr>
            <a:spLocks noGrp="1" noChangeArrowheads="1"/>
          </p:cNvSpPr>
          <p:nvPr>
            <p:ph type="title"/>
          </p:nvPr>
        </p:nvSpPr>
        <p:spPr/>
        <p:txBody>
          <a:bodyPr>
            <a:normAutofit fontScale="90000"/>
          </a:bodyPr>
          <a:lstStyle/>
          <a:p>
            <a:pPr eaLnBrk="1" hangingPunct="1"/>
            <a:br>
              <a:rPr lang="en-US" altLang="en-US" sz="3200" b="1" dirty="0"/>
            </a:br>
            <a:r>
              <a:rPr lang="en-US" altLang="en-US" sz="4900" b="1" dirty="0"/>
              <a:t>Examples of</a:t>
            </a:r>
            <a:r>
              <a:rPr lang="en-US" altLang="en-US" sz="4900" dirty="0"/>
              <a:t> </a:t>
            </a:r>
            <a:r>
              <a:rPr lang="en-US" altLang="en-US" sz="4900" dirty="0">
                <a:cs typeface="Arial"/>
              </a:rPr>
              <a:t>Regulatory Agencies  </a:t>
            </a:r>
            <a:br>
              <a:rPr lang="en-US" altLang="en-US" sz="3200" dirty="0"/>
            </a:br>
            <a:endParaRPr lang="en-US" altLang="en-US" sz="3200" b="1" dirty="0"/>
          </a:p>
        </p:txBody>
      </p:sp>
    </p:spTree>
    <p:extLst>
      <p:ext uri="{BB962C8B-B14F-4D97-AF65-F5344CB8AC3E}">
        <p14:creationId xmlns:p14="http://schemas.microsoft.com/office/powerpoint/2010/main" val="40852061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Note to Instructors</a:t>
            </a:r>
          </a:p>
        </p:txBody>
      </p:sp>
      <p:sp>
        <p:nvSpPr>
          <p:cNvPr id="6" name="Text Placeholder 5"/>
          <p:cNvSpPr>
            <a:spLocks noGrp="1"/>
          </p:cNvSpPr>
          <p:nvPr>
            <p:ph idx="1"/>
          </p:nvPr>
        </p:nvSpPr>
        <p:spPr/>
        <p:txBody>
          <a:bodyPr/>
          <a:lstStyle/>
          <a:p>
            <a:r>
              <a:rPr lang="en-US" dirty="0"/>
              <a:t>Deep dive icon appears on some slides:</a:t>
            </a:r>
          </a:p>
          <a:p>
            <a:endParaRPr lang="en-US" dirty="0"/>
          </a:p>
          <a:p>
            <a:r>
              <a:rPr lang="en-US" dirty="0"/>
              <a:t>	= Optional, more in-depth information</a:t>
            </a:r>
          </a:p>
          <a:p>
            <a:endParaRPr lang="en-US" dirty="0"/>
          </a:p>
          <a:p>
            <a:r>
              <a:rPr lang="en-US" dirty="0"/>
              <a:t>           = Extra emphasis</a:t>
            </a:r>
          </a:p>
          <a:p>
            <a:endParaRPr lang="en-US" dirty="0"/>
          </a:p>
          <a:p>
            <a:r>
              <a:rPr lang="en-US" dirty="0"/>
              <a:t>Videos and links: Are optional to improve the learning experience</a:t>
            </a:r>
          </a:p>
        </p:txBody>
      </p:sp>
      <p:pic>
        <p:nvPicPr>
          <p:cNvPr id="2" name="Picture 1" descr="A water droplet falling into a heart shape&#10;&#10;Description automatically generated">
            <a:extLst>
              <a:ext uri="{FF2B5EF4-FFF2-40B4-BE49-F238E27FC236}">
                <a16:creationId xmlns:a16="http://schemas.microsoft.com/office/drawing/2014/main" id="{FE6D2F35-326C-6092-264B-10C9B9F602B2}"/>
              </a:ext>
            </a:extLst>
          </p:cNvPr>
          <p:cNvPicPr>
            <a:picLocks noChangeAspect="1"/>
          </p:cNvPicPr>
          <p:nvPr/>
        </p:nvPicPr>
        <p:blipFill>
          <a:blip r:embed="rId2">
            <a:alphaModFix amt="27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3" name="TextBox 2">
            <a:extLst>
              <a:ext uri="{FF2B5EF4-FFF2-40B4-BE49-F238E27FC236}">
                <a16:creationId xmlns:a16="http://schemas.microsoft.com/office/drawing/2014/main" id="{85CC776C-D8DD-1584-5731-3EFD7A5F9DB8}"/>
              </a:ext>
            </a:extLst>
          </p:cNvPr>
          <p:cNvSpPr txBox="1"/>
          <p:nvPr/>
        </p:nvSpPr>
        <p:spPr>
          <a:xfrm>
            <a:off x="333274" y="6627168"/>
            <a:ext cx="386715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3" tooltip="https://epitemnein-epitomic.blogspot.com/2014/01/cultivating-supremacy-of-compassion.html"/>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pic>
        <p:nvPicPr>
          <p:cNvPr id="7" name="Graphic 6" descr="Diving outline">
            <a:extLst>
              <a:ext uri="{FF2B5EF4-FFF2-40B4-BE49-F238E27FC236}">
                <a16:creationId xmlns:a16="http://schemas.microsoft.com/office/drawing/2014/main" id="{82A23A97-D7FF-9924-8E14-2FC289663E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38200" y="2618901"/>
            <a:ext cx="914400" cy="914400"/>
          </a:xfrm>
          <a:prstGeom prst="rect">
            <a:avLst/>
          </a:prstGeom>
        </p:spPr>
      </p:pic>
      <p:pic>
        <p:nvPicPr>
          <p:cNvPr id="8" name="Graphic 7" descr="A lightbulb">
            <a:extLst>
              <a:ext uri="{FF2B5EF4-FFF2-40B4-BE49-F238E27FC236}">
                <a16:creationId xmlns:a16="http://schemas.microsoft.com/office/drawing/2014/main" id="{D0C55C49-0AAE-F22F-12AB-93DC7AEBF82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3148" y="3509042"/>
            <a:ext cx="984504" cy="984504"/>
          </a:xfrm>
          <a:prstGeom prst="rect">
            <a:avLst/>
          </a:prstGeom>
        </p:spPr>
      </p:pic>
    </p:spTree>
    <p:extLst>
      <p:ext uri="{BB962C8B-B14F-4D97-AF65-F5344CB8AC3E}">
        <p14:creationId xmlns:p14="http://schemas.microsoft.com/office/powerpoint/2010/main" val="1775600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idx="1"/>
          </p:nvPr>
        </p:nvSpPr>
        <p:spPr>
          <a:xfrm>
            <a:off x="838200" y="1517904"/>
            <a:ext cx="10515600" cy="4901183"/>
          </a:xfrm>
        </p:spPr>
        <p:txBody>
          <a:bodyPr>
            <a:normAutofit/>
          </a:bodyPr>
          <a:lstStyle/>
          <a:p>
            <a:pPr marL="457200" indent="-457200">
              <a:buFont typeface="Arial" panose="020B0604020202020204" pitchFamily="34" charset="0"/>
              <a:buChar char="•"/>
            </a:pPr>
            <a:r>
              <a:rPr lang="en-US" altLang="en-US" sz="2400" b="0" dirty="0">
                <a:cs typeface="Arial"/>
              </a:rPr>
              <a:t>A branch of the U.S. Public Health Service</a:t>
            </a:r>
          </a:p>
          <a:p>
            <a:pPr marL="457200" indent="-457200">
              <a:buFont typeface="Arial" panose="020B0604020202020204" pitchFamily="34" charset="0"/>
              <a:buChar char="•"/>
            </a:pPr>
            <a:r>
              <a:rPr lang="en-US" altLang="en-US" sz="2400" b="0" dirty="0">
                <a:cs typeface="Arial"/>
              </a:rPr>
              <a:t>Established in 1946 to control Malaria outbreaks in post WW2 war areas</a:t>
            </a:r>
          </a:p>
          <a:p>
            <a:pPr marL="457200" indent="-457200">
              <a:buFont typeface="Arial" panose="020B0604020202020204" pitchFamily="34" charset="0"/>
              <a:buChar char="•"/>
            </a:pPr>
            <a:r>
              <a:rPr lang="en-US" altLang="en-US" sz="2400" b="0" dirty="0">
                <a:cs typeface="Arial"/>
              </a:rPr>
              <a:t>Studies the causes and spread of diseases</a:t>
            </a:r>
          </a:p>
          <a:p>
            <a:pPr marL="457200" indent="-457200">
              <a:buFont typeface="Arial" panose="020B0604020202020204" pitchFamily="34" charset="0"/>
              <a:buChar char="•"/>
            </a:pPr>
            <a:r>
              <a:rPr lang="en-US" altLang="en-US" sz="2400" b="0" dirty="0">
                <a:cs typeface="Arial"/>
              </a:rPr>
              <a:t>Formulates safety guidelines to help prevent and control the spread of infectious diseases</a:t>
            </a:r>
          </a:p>
          <a:p>
            <a:pPr marL="457200" indent="-457200">
              <a:buFont typeface="Arial" panose="020B0604020202020204" pitchFamily="34" charset="0"/>
              <a:buChar char="•"/>
            </a:pPr>
            <a:r>
              <a:rPr lang="en-US" altLang="en-US" sz="2400" b="0" dirty="0">
                <a:cs typeface="Arial"/>
              </a:rPr>
              <a:t>Identifies </a:t>
            </a:r>
            <a:r>
              <a:rPr lang="en-US" altLang="en-US" sz="2400" dirty="0">
                <a:cs typeface="Arial"/>
              </a:rPr>
              <a:t>standard precautions </a:t>
            </a:r>
            <a:r>
              <a:rPr lang="en-US" altLang="en-US" sz="2400" b="0" dirty="0">
                <a:cs typeface="Arial"/>
              </a:rPr>
              <a:t>which apply to every client in the healthcare environment </a:t>
            </a:r>
          </a:p>
          <a:p>
            <a:pPr marL="1143000" lvl="1" indent="-457200"/>
            <a:r>
              <a:rPr lang="en-US" altLang="en-US" sz="2200" dirty="0">
                <a:cs typeface="Arial"/>
              </a:rPr>
              <a:t>Prevents spread of disease through blood and other body fluids</a:t>
            </a:r>
            <a:endParaRPr lang="en-US" altLang="en-US" sz="2200" b="0" dirty="0">
              <a:cs typeface="Arial"/>
            </a:endParaRPr>
          </a:p>
          <a:p>
            <a:pPr marL="457200" indent="-457200">
              <a:buFont typeface="Arial" panose="020B0604020202020204" pitchFamily="34" charset="0"/>
              <a:buChar char="•"/>
            </a:pPr>
            <a:r>
              <a:rPr lang="en-US" altLang="en-US" sz="2400" b="0" dirty="0">
                <a:cs typeface="Arial"/>
              </a:rPr>
              <a:t>Identifies </a:t>
            </a:r>
            <a:r>
              <a:rPr lang="en-US" altLang="en-US" sz="2400" dirty="0">
                <a:cs typeface="Arial"/>
              </a:rPr>
              <a:t>transmission-based precautions </a:t>
            </a:r>
          </a:p>
          <a:p>
            <a:pPr marL="1143000" lvl="1" indent="-457200"/>
            <a:r>
              <a:rPr lang="en-US" altLang="en-US" sz="2200" b="0" dirty="0">
                <a:cs typeface="Arial"/>
              </a:rPr>
              <a:t>Prevents spread of disease through different routes:</a:t>
            </a:r>
          </a:p>
          <a:p>
            <a:pPr marL="1600200" lvl="2" indent="-457200"/>
            <a:r>
              <a:rPr lang="en-US" altLang="en-US" sz="1800" b="0" dirty="0">
                <a:cs typeface="Arial"/>
              </a:rPr>
              <a:t>Airborne – Droplet – Direct contact</a:t>
            </a:r>
          </a:p>
        </p:txBody>
      </p:sp>
      <p:sp>
        <p:nvSpPr>
          <p:cNvPr id="26626" name="Title 1"/>
          <p:cNvSpPr>
            <a:spLocks noGrp="1"/>
          </p:cNvSpPr>
          <p:nvPr>
            <p:ph type="title"/>
          </p:nvPr>
        </p:nvSpPr>
        <p:spPr>
          <a:xfrm>
            <a:off x="838200" y="192341"/>
            <a:ext cx="10515600" cy="1151827"/>
          </a:xfrm>
        </p:spPr>
        <p:txBody>
          <a:bodyPr>
            <a:normAutofit/>
          </a:bodyPr>
          <a:lstStyle/>
          <a:p>
            <a:r>
              <a:rPr lang="en-US" altLang="en-US" sz="4000" dirty="0">
                <a:cs typeface="Arial"/>
              </a:rPr>
              <a:t>CDC: Centers for Disease Control &amp; Prevention </a:t>
            </a:r>
            <a:r>
              <a:rPr lang="en-US" altLang="en-US" sz="4000" dirty="0"/>
              <a:t> </a:t>
            </a:r>
          </a:p>
        </p:txBody>
      </p:sp>
    </p:spTree>
    <p:extLst>
      <p:ext uri="{BB962C8B-B14F-4D97-AF65-F5344CB8AC3E}">
        <p14:creationId xmlns:p14="http://schemas.microsoft.com/office/powerpoint/2010/main" val="9050602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p:cNvSpPr>
            <a:spLocks noGrp="1"/>
          </p:cNvSpPr>
          <p:nvPr>
            <p:ph idx="1"/>
          </p:nvPr>
        </p:nvSpPr>
        <p:spPr>
          <a:xfrm>
            <a:off x="555508" y="1443262"/>
            <a:ext cx="11589926" cy="5167312"/>
          </a:xfrm>
        </p:spPr>
        <p:txBody>
          <a:bodyPr>
            <a:normAutofit/>
          </a:bodyPr>
          <a:lstStyle/>
          <a:p>
            <a:pPr>
              <a:lnSpc>
                <a:spcPct val="110000"/>
              </a:lnSpc>
              <a:buClrTx/>
            </a:pPr>
            <a:r>
              <a:rPr lang="en-US" altLang="en-US" sz="2400" dirty="0">
                <a:cs typeface="Arial"/>
              </a:rPr>
              <a:t>Description</a:t>
            </a:r>
          </a:p>
          <a:p>
            <a:pPr marL="457200" indent="-457200">
              <a:lnSpc>
                <a:spcPct val="110000"/>
              </a:lnSpc>
              <a:buClrTx/>
              <a:buFont typeface="Arial" panose="020B0604020202020204" pitchFamily="34" charset="0"/>
              <a:buChar char="•"/>
            </a:pPr>
            <a:r>
              <a:rPr lang="en-US" altLang="en-US" sz="2400" b="0" dirty="0">
                <a:cs typeface="Arial"/>
              </a:rPr>
              <a:t>Government agency established in 1970 </a:t>
            </a:r>
          </a:p>
          <a:p>
            <a:pPr marL="457200" indent="-457200">
              <a:lnSpc>
                <a:spcPct val="110000"/>
              </a:lnSpc>
              <a:buClrTx/>
              <a:buFont typeface="Arial" panose="020B0604020202020204" pitchFamily="34" charset="0"/>
              <a:buChar char="•"/>
            </a:pPr>
            <a:r>
              <a:rPr lang="en-US" altLang="en-US" sz="2400" b="0" dirty="0">
                <a:cs typeface="Arial"/>
              </a:rPr>
              <a:t>Establishes and enforces minimum safety standards for the workplace</a:t>
            </a:r>
          </a:p>
          <a:p>
            <a:pPr>
              <a:lnSpc>
                <a:spcPct val="110000"/>
              </a:lnSpc>
              <a:buClrTx/>
            </a:pPr>
            <a:r>
              <a:rPr lang="en-US" altLang="en-US" sz="2400" dirty="0">
                <a:cs typeface="Arial"/>
              </a:rPr>
              <a:t>Hazard Communication Rule: the “Right to Know” </a:t>
            </a:r>
          </a:p>
          <a:p>
            <a:pPr marL="457200" indent="-457200">
              <a:lnSpc>
                <a:spcPct val="110000"/>
              </a:lnSpc>
              <a:buFont typeface="Arial" panose="020B0604020202020204" pitchFamily="34" charset="0"/>
              <a:buChar char="•"/>
            </a:pPr>
            <a:r>
              <a:rPr lang="en-US" altLang="en-US" sz="2400" b="0" dirty="0">
                <a:cs typeface="Arial"/>
              </a:rPr>
              <a:t>Workers must be informed when working with hazardous materials</a:t>
            </a:r>
          </a:p>
          <a:p>
            <a:pPr marL="457200" indent="-457200">
              <a:lnSpc>
                <a:spcPct val="110000"/>
              </a:lnSpc>
              <a:buFont typeface="Arial" panose="020B0604020202020204" pitchFamily="34" charset="0"/>
              <a:buChar char="•"/>
            </a:pPr>
            <a:r>
              <a:rPr lang="en-US" altLang="en-US" sz="2400" b="0" dirty="0">
                <a:cs typeface="Arial"/>
              </a:rPr>
              <a:t>Safety Data Sheets (SDS) must be accessible to employees</a:t>
            </a:r>
          </a:p>
          <a:p>
            <a:pPr marL="1143000" lvl="1" indent="-457200">
              <a:lnSpc>
                <a:spcPct val="110000"/>
              </a:lnSpc>
            </a:pPr>
            <a:r>
              <a:rPr lang="en-US" altLang="en-US" sz="2000" b="0" dirty="0">
                <a:cs typeface="Arial"/>
              </a:rPr>
              <a:t>Paper version or online data base</a:t>
            </a:r>
          </a:p>
          <a:p>
            <a:pPr marL="457200" indent="-457200">
              <a:lnSpc>
                <a:spcPct val="110000"/>
              </a:lnSpc>
              <a:buFont typeface="Arial" panose="020B0604020202020204" pitchFamily="34" charset="0"/>
              <a:buChar char="•"/>
            </a:pPr>
            <a:r>
              <a:rPr lang="en-US" altLang="en-US" sz="2400" b="0" dirty="0">
                <a:cs typeface="Arial"/>
              </a:rPr>
              <a:t>SDS’s provide information about chemicals including:</a:t>
            </a:r>
          </a:p>
          <a:p>
            <a:pPr marL="1143000" lvl="1" indent="-457200">
              <a:lnSpc>
                <a:spcPct val="110000"/>
              </a:lnSpc>
            </a:pPr>
            <a:r>
              <a:rPr lang="en-US" altLang="en-US" sz="2000" dirty="0">
                <a:cs typeface="Arial"/>
              </a:rPr>
              <a:t>Safe use and storage</a:t>
            </a:r>
          </a:p>
          <a:p>
            <a:pPr marL="1143000" lvl="1" indent="-457200">
              <a:lnSpc>
                <a:spcPct val="110000"/>
              </a:lnSpc>
            </a:pPr>
            <a:r>
              <a:rPr lang="en-US" altLang="en-US" sz="2000" dirty="0">
                <a:cs typeface="Arial"/>
              </a:rPr>
              <a:t>First Aid measures if exposure occurs (inhaled, ingested, splashed in eye, contact with skin, etc.)</a:t>
            </a:r>
          </a:p>
          <a:p>
            <a:pPr marL="1143000" lvl="1" indent="-457200">
              <a:lnSpc>
                <a:spcPct val="110000"/>
              </a:lnSpc>
            </a:pPr>
            <a:r>
              <a:rPr lang="en-US" altLang="en-US" sz="2000" b="0" dirty="0">
                <a:cs typeface="Arial"/>
              </a:rPr>
              <a:t>Cleanup procedures if the chemical is spilled</a:t>
            </a:r>
          </a:p>
          <a:p>
            <a:pPr marL="457200" indent="-457200">
              <a:lnSpc>
                <a:spcPct val="110000"/>
              </a:lnSpc>
              <a:buFont typeface="Arial" panose="020B0604020202020204" pitchFamily="34" charset="0"/>
              <a:buChar char="•"/>
            </a:pPr>
            <a:endParaRPr lang="en-US" altLang="en-US" sz="2400" b="0" dirty="0">
              <a:cs typeface="Arial"/>
            </a:endParaRPr>
          </a:p>
        </p:txBody>
      </p:sp>
      <p:sp>
        <p:nvSpPr>
          <p:cNvPr id="24578" name="Title 1"/>
          <p:cNvSpPr>
            <a:spLocks noGrp="1"/>
          </p:cNvSpPr>
          <p:nvPr>
            <p:ph type="title"/>
          </p:nvPr>
        </p:nvSpPr>
        <p:spPr>
          <a:xfrm>
            <a:off x="555508" y="365125"/>
            <a:ext cx="11024542" cy="1078137"/>
          </a:xfrm>
        </p:spPr>
        <p:txBody>
          <a:bodyPr>
            <a:normAutofit/>
          </a:bodyPr>
          <a:lstStyle/>
          <a:p>
            <a:r>
              <a:rPr lang="en-US" altLang="en-US" sz="3600" dirty="0">
                <a:cs typeface="Arial"/>
              </a:rPr>
              <a:t>OSHA: Occupational Safety and Health Administration</a:t>
            </a:r>
          </a:p>
        </p:txBody>
      </p:sp>
    </p:spTree>
    <p:extLst>
      <p:ext uri="{BB962C8B-B14F-4D97-AF65-F5344CB8AC3E}">
        <p14:creationId xmlns:p14="http://schemas.microsoft.com/office/powerpoint/2010/main" val="4913086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p:cNvSpPr>
            <a:spLocks noGrp="1"/>
          </p:cNvSpPr>
          <p:nvPr>
            <p:ph idx="1"/>
          </p:nvPr>
        </p:nvSpPr>
        <p:spPr>
          <a:xfrm>
            <a:off x="477211" y="1529324"/>
            <a:ext cx="6636821" cy="5167312"/>
          </a:xfrm>
        </p:spPr>
        <p:txBody>
          <a:bodyPr>
            <a:normAutofit/>
          </a:bodyPr>
          <a:lstStyle/>
          <a:p>
            <a:pPr>
              <a:lnSpc>
                <a:spcPct val="110000"/>
              </a:lnSpc>
              <a:buClrTx/>
            </a:pPr>
            <a:r>
              <a:rPr lang="en-US" altLang="en-US" dirty="0">
                <a:cs typeface="Arial"/>
              </a:rPr>
              <a:t>Bloodborne Pathogens (BBP) Standard</a:t>
            </a:r>
          </a:p>
          <a:p>
            <a:pPr marL="457200" indent="-457200">
              <a:lnSpc>
                <a:spcPct val="110000"/>
              </a:lnSpc>
              <a:buClrTx/>
              <a:buFont typeface="Arial" panose="020B0604020202020204" pitchFamily="34" charset="0"/>
              <a:buChar char="•"/>
            </a:pPr>
            <a:r>
              <a:rPr lang="en-US" altLang="en-US" sz="2400" b="0" dirty="0">
                <a:cs typeface="Arial"/>
              </a:rPr>
              <a:t>Set of standards to protect healthcare workers from exposure to infectious disease spread through blood or other body fluids</a:t>
            </a:r>
          </a:p>
          <a:p>
            <a:pPr marL="457200" indent="-457200">
              <a:lnSpc>
                <a:spcPct val="110000"/>
              </a:lnSpc>
              <a:buClrTx/>
              <a:buFont typeface="Arial" panose="020B0604020202020204" pitchFamily="34" charset="0"/>
              <a:buChar char="•"/>
            </a:pPr>
            <a:r>
              <a:rPr lang="en-US" altLang="en-US" sz="2400" b="0" dirty="0">
                <a:cs typeface="Arial"/>
              </a:rPr>
              <a:t>Requires use of work practice controls to prevent or minimize exposure to BBP’s</a:t>
            </a:r>
          </a:p>
          <a:p>
            <a:pPr>
              <a:lnSpc>
                <a:spcPct val="110000"/>
              </a:lnSpc>
              <a:buClrTx/>
            </a:pPr>
            <a:br>
              <a:rPr lang="en-US" altLang="en-US" sz="2400" b="0" dirty="0">
                <a:cs typeface="Arial"/>
              </a:rPr>
            </a:br>
            <a:endParaRPr lang="en-US" altLang="en-US" sz="2400" b="0" dirty="0">
              <a:cs typeface="Arial"/>
            </a:endParaRPr>
          </a:p>
        </p:txBody>
      </p:sp>
      <p:sp>
        <p:nvSpPr>
          <p:cNvPr id="24578" name="Title 1"/>
          <p:cNvSpPr>
            <a:spLocks noGrp="1"/>
          </p:cNvSpPr>
          <p:nvPr>
            <p:ph type="title"/>
          </p:nvPr>
        </p:nvSpPr>
        <p:spPr>
          <a:xfrm>
            <a:off x="477211" y="495955"/>
            <a:ext cx="11024542" cy="1033369"/>
          </a:xfrm>
        </p:spPr>
        <p:txBody>
          <a:bodyPr>
            <a:normAutofit/>
          </a:bodyPr>
          <a:lstStyle/>
          <a:p>
            <a:r>
              <a:rPr lang="en-US" altLang="en-US" sz="3600">
                <a:cs typeface="Arial"/>
              </a:rPr>
              <a:t>OSHA: Occupational Safety and Health Administration</a:t>
            </a:r>
            <a:endParaRPr lang="en-US" altLang="en-US" sz="3600" dirty="0">
              <a:cs typeface="Arial"/>
            </a:endParaRPr>
          </a:p>
        </p:txBody>
      </p:sp>
      <p:pic>
        <p:nvPicPr>
          <p:cNvPr id="3" name="Picture 2" descr="A close-up of blood cells&#10;&#10;Description automatically generated">
            <a:extLst>
              <a:ext uri="{FF2B5EF4-FFF2-40B4-BE49-F238E27FC236}">
                <a16:creationId xmlns:a16="http://schemas.microsoft.com/office/drawing/2014/main" id="{78FEF5B4-434A-7D37-59C9-D109BF4AD832}"/>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018273" y="1668709"/>
            <a:ext cx="4973019" cy="35205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4BD18117-5C06-A175-26B7-F2F96B7861AA}"/>
              </a:ext>
            </a:extLst>
          </p:cNvPr>
          <p:cNvSpPr txBox="1"/>
          <p:nvPr/>
        </p:nvSpPr>
        <p:spPr>
          <a:xfrm>
            <a:off x="7018273" y="5189290"/>
            <a:ext cx="4579239" cy="230832"/>
          </a:xfrm>
          <a:prstGeom prst="rect">
            <a:avLst/>
          </a:prstGeom>
          <a:noFill/>
        </p:spPr>
        <p:txBody>
          <a:bodyPr wrap="square" rtlCol="0">
            <a:spAutoFit/>
          </a:bodyPr>
          <a:lstStyle/>
          <a:p>
            <a:r>
              <a:rPr lang="en-US" sz="900" dirty="0">
                <a:hlinkClick r:id="rId3" tooltip="https://www.somospacientes.com/noticias/avances/el-sistema-inmune-de-las-mujeres-se-mantiene-joven-durante-mas-tiempo/attachment/virus-in-blood-scanning-electron-microscopy-stylised/"/>
              </a:rPr>
              <a:t>This Photo</a:t>
            </a:r>
            <a:r>
              <a:rPr lang="en-US" sz="900" dirty="0"/>
              <a:t> by Unknown Author is licensed under </a:t>
            </a:r>
            <a:r>
              <a:rPr lang="en-US" sz="900" dirty="0">
                <a:hlinkClick r:id="rId4" tooltip="https://creativecommons.org/licenses/by-nc-nd/3.0/"/>
              </a:rPr>
              <a:t>CC BY-NC-ND</a:t>
            </a:r>
            <a:endParaRPr lang="en-US" sz="900" dirty="0"/>
          </a:p>
        </p:txBody>
      </p:sp>
    </p:spTree>
    <p:extLst>
      <p:ext uri="{BB962C8B-B14F-4D97-AF65-F5344CB8AC3E}">
        <p14:creationId xmlns:p14="http://schemas.microsoft.com/office/powerpoint/2010/main" val="2726003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normAutofit/>
          </a:bodyPr>
          <a:lstStyle/>
          <a:p>
            <a:r>
              <a:rPr lang="en-US" altLang="en-US" sz="3300" dirty="0">
                <a:cs typeface="Arial"/>
              </a:rPr>
              <a:t>OSHA: Bloodborne Pathogens Exposure Control Methods</a:t>
            </a:r>
          </a:p>
        </p:txBody>
      </p:sp>
      <p:sp>
        <p:nvSpPr>
          <p:cNvPr id="24579" name="Content Placeholder 2"/>
          <p:cNvSpPr>
            <a:spLocks noGrp="1"/>
          </p:cNvSpPr>
          <p:nvPr>
            <p:ph sz="half" idx="1"/>
          </p:nvPr>
        </p:nvSpPr>
        <p:spPr/>
        <p:txBody>
          <a:bodyPr>
            <a:normAutofit/>
          </a:bodyPr>
          <a:lstStyle/>
          <a:p>
            <a:pPr marL="0" indent="0">
              <a:lnSpc>
                <a:spcPct val="110000"/>
              </a:lnSpc>
              <a:buClrTx/>
              <a:buNone/>
            </a:pPr>
            <a:r>
              <a:rPr lang="en-US" altLang="en-US" sz="2400" b="1" dirty="0">
                <a:cs typeface="Arial"/>
              </a:rPr>
              <a:t>Engineering controls:</a:t>
            </a:r>
          </a:p>
          <a:p>
            <a:pPr marL="685800" indent="-457200">
              <a:lnSpc>
                <a:spcPct val="110000"/>
              </a:lnSpc>
            </a:pPr>
            <a:r>
              <a:rPr lang="en-US" altLang="en-US" sz="2200" dirty="0">
                <a:cs typeface="Arial"/>
              </a:rPr>
              <a:t>Physical changes to the workplace to reduce risk of exposure</a:t>
            </a:r>
          </a:p>
          <a:p>
            <a:pPr marL="685800" indent="-457200">
              <a:lnSpc>
                <a:spcPct val="110000"/>
              </a:lnSpc>
            </a:pPr>
            <a:r>
              <a:rPr lang="en-US" altLang="en-US" sz="2200" b="0" dirty="0">
                <a:cs typeface="Arial"/>
              </a:rPr>
              <a:t>Ex: Sharps containers</a:t>
            </a:r>
          </a:p>
          <a:p>
            <a:pPr marL="0" indent="0">
              <a:lnSpc>
                <a:spcPct val="110000"/>
              </a:lnSpc>
              <a:buClrTx/>
              <a:buNone/>
            </a:pPr>
            <a:r>
              <a:rPr lang="en-US" altLang="en-US" sz="2400" b="1" dirty="0">
                <a:cs typeface="Arial"/>
              </a:rPr>
              <a:t>Work practice controls:</a:t>
            </a:r>
          </a:p>
          <a:p>
            <a:pPr marL="685800" indent="-457200">
              <a:lnSpc>
                <a:spcPct val="110000"/>
              </a:lnSpc>
            </a:pPr>
            <a:r>
              <a:rPr lang="en-US" altLang="en-US" sz="2200" b="0" dirty="0">
                <a:cs typeface="Arial"/>
              </a:rPr>
              <a:t>Processes and procedures</a:t>
            </a:r>
          </a:p>
          <a:p>
            <a:pPr marL="685800" indent="-457200">
              <a:lnSpc>
                <a:spcPct val="110000"/>
              </a:lnSpc>
            </a:pPr>
            <a:r>
              <a:rPr lang="en-US" altLang="en-US" sz="2200" b="0" dirty="0">
                <a:cs typeface="Arial"/>
              </a:rPr>
              <a:t>Ex: Handwashing, cleaning practices, laundry handling</a:t>
            </a:r>
          </a:p>
          <a:p>
            <a:pPr marL="0" indent="0">
              <a:lnSpc>
                <a:spcPct val="110000"/>
              </a:lnSpc>
              <a:buClrTx/>
              <a:buNone/>
            </a:pPr>
            <a:br>
              <a:rPr lang="en-US" altLang="en-US" sz="2400" b="0" dirty="0">
                <a:cs typeface="Arial"/>
              </a:rPr>
            </a:br>
            <a:endParaRPr lang="en-US" altLang="en-US" sz="2400" b="0" dirty="0">
              <a:cs typeface="Arial"/>
            </a:endParaRPr>
          </a:p>
        </p:txBody>
      </p:sp>
      <p:sp>
        <p:nvSpPr>
          <p:cNvPr id="2" name="Content Placeholder 1">
            <a:extLst>
              <a:ext uri="{FF2B5EF4-FFF2-40B4-BE49-F238E27FC236}">
                <a16:creationId xmlns:a16="http://schemas.microsoft.com/office/drawing/2014/main" id="{9B9F85D6-F10B-F3F5-49E6-340F31B9C3C7}"/>
              </a:ext>
            </a:extLst>
          </p:cNvPr>
          <p:cNvSpPr>
            <a:spLocks noGrp="1"/>
          </p:cNvSpPr>
          <p:nvPr>
            <p:ph sz="half" idx="2"/>
          </p:nvPr>
        </p:nvSpPr>
        <p:spPr/>
        <p:txBody>
          <a:bodyPr>
            <a:normAutofit/>
          </a:bodyPr>
          <a:lstStyle/>
          <a:p>
            <a:pPr marL="0" indent="0">
              <a:lnSpc>
                <a:spcPct val="110000"/>
              </a:lnSpc>
              <a:buClrTx/>
              <a:buNone/>
            </a:pPr>
            <a:r>
              <a:rPr lang="en-US" altLang="en-US" sz="2400" b="1" dirty="0">
                <a:cs typeface="Arial"/>
              </a:rPr>
              <a:t>Personal protective equipment:</a:t>
            </a:r>
          </a:p>
          <a:p>
            <a:pPr marL="685800" indent="-457200">
              <a:lnSpc>
                <a:spcPct val="110000"/>
              </a:lnSpc>
            </a:pPr>
            <a:r>
              <a:rPr lang="en-US" altLang="en-US" sz="2200" b="0" dirty="0">
                <a:cs typeface="Arial"/>
              </a:rPr>
              <a:t>Gloves, gowns, masks, face shields, goggles, etc.</a:t>
            </a:r>
          </a:p>
          <a:p>
            <a:pPr marL="0" indent="0">
              <a:lnSpc>
                <a:spcPct val="110000"/>
              </a:lnSpc>
              <a:buClrTx/>
              <a:buNone/>
            </a:pPr>
            <a:r>
              <a:rPr lang="en-US" altLang="en-US" sz="2400" b="1" dirty="0">
                <a:cs typeface="Arial"/>
              </a:rPr>
              <a:t>Hepatitis B vaccine:</a:t>
            </a:r>
          </a:p>
          <a:p>
            <a:pPr marL="685800" indent="-457200">
              <a:lnSpc>
                <a:spcPct val="110000"/>
              </a:lnSpc>
            </a:pPr>
            <a:r>
              <a:rPr lang="en-US" altLang="en-US" sz="2200" b="0" dirty="0">
                <a:cs typeface="Arial"/>
              </a:rPr>
              <a:t>Must be offered to every healthcare employee upon hire</a:t>
            </a:r>
          </a:p>
          <a:p>
            <a:pPr marL="0" indent="0">
              <a:lnSpc>
                <a:spcPct val="110000"/>
              </a:lnSpc>
              <a:buClrTx/>
              <a:buNone/>
            </a:pPr>
            <a:r>
              <a:rPr lang="en-US" altLang="en-US" sz="2400" b="1" dirty="0">
                <a:cs typeface="Arial"/>
              </a:rPr>
              <a:t>Bloodborne Pathogen training:</a:t>
            </a:r>
          </a:p>
          <a:p>
            <a:pPr marL="685800" indent="-457200">
              <a:lnSpc>
                <a:spcPct val="110000"/>
              </a:lnSpc>
            </a:pPr>
            <a:r>
              <a:rPr lang="en-US" altLang="en-US" sz="2200" b="0" dirty="0">
                <a:cs typeface="Arial"/>
              </a:rPr>
              <a:t>Must be provided upon hire and at least every 12 months for every employee</a:t>
            </a:r>
          </a:p>
        </p:txBody>
      </p:sp>
      <p:sp>
        <p:nvSpPr>
          <p:cNvPr id="3" name="TextBox 2">
            <a:extLst>
              <a:ext uri="{FF2B5EF4-FFF2-40B4-BE49-F238E27FC236}">
                <a16:creationId xmlns:a16="http://schemas.microsoft.com/office/drawing/2014/main" id="{0DBB8F8C-A2C7-DC6D-B1E1-A018126AEE27}"/>
              </a:ext>
            </a:extLst>
          </p:cNvPr>
          <p:cNvSpPr txBox="1"/>
          <p:nvPr/>
        </p:nvSpPr>
        <p:spPr>
          <a:xfrm>
            <a:off x="2542816" y="6150114"/>
            <a:ext cx="7106369" cy="707886"/>
          </a:xfrm>
          <a:prstGeom prst="rect">
            <a:avLst/>
          </a:prstGeom>
          <a:noFill/>
        </p:spPr>
        <p:txBody>
          <a:bodyPr wrap="none" rtlCol="0">
            <a:spAutoFit/>
          </a:bodyPr>
          <a:lstStyle/>
          <a:p>
            <a:r>
              <a:rPr lang="en-US" altLang="en-US" sz="2200" b="0" dirty="0">
                <a:cs typeface="Arial"/>
              </a:rPr>
              <a:t>More information: </a:t>
            </a:r>
            <a:r>
              <a:rPr lang="en-US" altLang="en-US" sz="1600" b="0" dirty="0">
                <a:cs typeface="Arial"/>
                <a:hlinkClick r:id="rId2"/>
              </a:rPr>
              <a:t>https://www.osha.gov/bloodborne-pathogens/standards</a:t>
            </a:r>
            <a:endParaRPr lang="en-US" sz="1600" dirty="0"/>
          </a:p>
          <a:p>
            <a:endParaRPr lang="en-US" dirty="0"/>
          </a:p>
        </p:txBody>
      </p:sp>
    </p:spTree>
    <p:extLst>
      <p:ext uri="{BB962C8B-B14F-4D97-AF65-F5344CB8AC3E}">
        <p14:creationId xmlns:p14="http://schemas.microsoft.com/office/powerpoint/2010/main" val="5229384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a:t>Minnesota Department of Health (MDH)</a:t>
            </a:r>
          </a:p>
        </p:txBody>
      </p:sp>
      <p:graphicFrame>
        <p:nvGraphicFramePr>
          <p:cNvPr id="7" name="Content Placeholder 2">
            <a:extLst>
              <a:ext uri="{FF2B5EF4-FFF2-40B4-BE49-F238E27FC236}">
                <a16:creationId xmlns:a16="http://schemas.microsoft.com/office/drawing/2014/main" id="{2FDB9AB7-2CFD-DFE8-50CA-6BBB6EF0084A}"/>
              </a:ext>
            </a:extLst>
          </p:cNvPr>
          <p:cNvGraphicFramePr>
            <a:graphicFrameLocks noGrp="1"/>
          </p:cNvGraphicFramePr>
          <p:nvPr>
            <p:ph idx="1"/>
            <p:extLst>
              <p:ext uri="{D42A27DB-BD31-4B8C-83A1-F6EECF244321}">
                <p14:modId xmlns:p14="http://schemas.microsoft.com/office/powerpoint/2010/main" val="2126404790"/>
              </p:ext>
            </p:extLst>
          </p:nvPr>
        </p:nvGraphicFramePr>
        <p:xfrm>
          <a:off x="838200" y="1527048"/>
          <a:ext cx="10515600" cy="49658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0031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Content Placeholder 2"/>
          <p:cNvSpPr>
            <a:spLocks noGrp="1"/>
          </p:cNvSpPr>
          <p:nvPr>
            <p:ph idx="1"/>
          </p:nvPr>
        </p:nvSpPr>
        <p:spPr>
          <a:xfrm>
            <a:off x="564445" y="1932522"/>
            <a:ext cx="7736021" cy="3169867"/>
          </a:xfrm>
        </p:spPr>
        <p:txBody>
          <a:bodyPr>
            <a:noAutofit/>
          </a:bodyPr>
          <a:lstStyle/>
          <a:p>
            <a:pPr marL="457200" indent="-457200">
              <a:buFont typeface="Arial" panose="020B0604020202020204" pitchFamily="34" charset="0"/>
              <a:buChar char="•"/>
            </a:pPr>
            <a:r>
              <a:rPr lang="en-US" altLang="en-US" sz="2400" b="0" dirty="0">
                <a:cs typeface="Arial"/>
              </a:rPr>
              <a:t>Private, non-profit organization</a:t>
            </a:r>
          </a:p>
          <a:p>
            <a:pPr marL="457200" indent="-457200">
              <a:buFont typeface="Arial" panose="020B0604020202020204" pitchFamily="34" charset="0"/>
              <a:buChar char="•"/>
            </a:pPr>
            <a:r>
              <a:rPr lang="en-US" altLang="en-US" sz="2400" b="0" dirty="0">
                <a:cs typeface="Arial"/>
              </a:rPr>
              <a:t>Accredits and inspects facilities</a:t>
            </a:r>
          </a:p>
          <a:p>
            <a:pPr marL="457200" indent="-457200">
              <a:buFont typeface="Arial" panose="020B0604020202020204" pitchFamily="34" charset="0"/>
              <a:buChar char="•"/>
            </a:pPr>
            <a:r>
              <a:rPr lang="en-US" altLang="en-US" sz="2400" b="0" dirty="0">
                <a:cs typeface="Arial"/>
              </a:rPr>
              <a:t>Facilities voluntarily choose to become accredited</a:t>
            </a:r>
          </a:p>
          <a:p>
            <a:pPr marL="457200" indent="-457200">
              <a:buFont typeface="Arial" panose="020B0604020202020204" pitchFamily="34" charset="0"/>
              <a:buChar char="•"/>
            </a:pPr>
            <a:r>
              <a:rPr lang="en-US" altLang="en-US" sz="2400" b="0" dirty="0">
                <a:cs typeface="Arial"/>
              </a:rPr>
              <a:t>JCAHO accreditation is a mark of excellence and high standards</a:t>
            </a:r>
          </a:p>
          <a:p>
            <a:pPr marL="1143000" lvl="1" indent="-457200">
              <a:spcBef>
                <a:spcPts val="0"/>
              </a:spcBef>
            </a:pPr>
            <a:endParaRPr lang="en-US" altLang="en-US" sz="2200" dirty="0">
              <a:cs typeface="Arial"/>
            </a:endParaRPr>
          </a:p>
          <a:p>
            <a:pPr lvl="1" indent="0">
              <a:spcBef>
                <a:spcPts val="0"/>
              </a:spcBef>
              <a:buNone/>
            </a:pPr>
            <a:endParaRPr lang="en-US" altLang="en-US" sz="2200" dirty="0">
              <a:cs typeface="Arial"/>
            </a:endParaRPr>
          </a:p>
          <a:p>
            <a:pPr lvl="1" indent="0">
              <a:buNone/>
            </a:pPr>
            <a:endParaRPr lang="en-US" altLang="en-US" sz="1600" dirty="0">
              <a:cs typeface="Arial"/>
            </a:endParaRPr>
          </a:p>
          <a:p>
            <a:pPr>
              <a:buFont typeface="Wingdings" panose="05000000000000000000" pitchFamily="2" charset="2"/>
              <a:buNone/>
            </a:pPr>
            <a:endParaRPr lang="en-US" altLang="en-US" i="1" dirty="0">
              <a:latin typeface="Arial"/>
              <a:cs typeface="Arial"/>
            </a:endParaRPr>
          </a:p>
        </p:txBody>
      </p:sp>
      <p:sp>
        <p:nvSpPr>
          <p:cNvPr id="28674" name="Title 1"/>
          <p:cNvSpPr>
            <a:spLocks noGrp="1"/>
          </p:cNvSpPr>
          <p:nvPr>
            <p:ph type="title"/>
          </p:nvPr>
        </p:nvSpPr>
        <p:spPr/>
        <p:txBody>
          <a:bodyPr>
            <a:normAutofit/>
          </a:bodyPr>
          <a:lstStyle/>
          <a:p>
            <a:r>
              <a:rPr lang="en-US" altLang="en-US" sz="3200" dirty="0">
                <a:cs typeface="Arial"/>
              </a:rPr>
              <a:t>Joint Commission on the Accreditation of Healthcare Organizations (JCAHO) </a:t>
            </a:r>
          </a:p>
        </p:txBody>
      </p:sp>
      <p:pic>
        <p:nvPicPr>
          <p:cNvPr id="5" name="Picture 4" descr="A close-up of a certificate&#10;&#10;Description automatically generated">
            <a:extLst>
              <a:ext uri="{FF2B5EF4-FFF2-40B4-BE49-F238E27FC236}">
                <a16:creationId xmlns:a16="http://schemas.microsoft.com/office/drawing/2014/main" id="{868AF42F-BB02-B02D-0E02-D5E107C2F93D}"/>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7921"/>
          <a:stretch/>
        </p:blipFill>
        <p:spPr>
          <a:xfrm>
            <a:off x="7977604" y="1625383"/>
            <a:ext cx="3903500" cy="2161277"/>
          </a:xfrm>
          <a:prstGeom prst="rect">
            <a:avLst/>
          </a:prstGeom>
        </p:spPr>
      </p:pic>
      <p:sp>
        <p:nvSpPr>
          <p:cNvPr id="6" name="TextBox 5">
            <a:extLst>
              <a:ext uri="{FF2B5EF4-FFF2-40B4-BE49-F238E27FC236}">
                <a16:creationId xmlns:a16="http://schemas.microsoft.com/office/drawing/2014/main" id="{CF86F2B7-2405-2902-E323-C8F04294D9E2}"/>
              </a:ext>
            </a:extLst>
          </p:cNvPr>
          <p:cNvSpPr txBox="1"/>
          <p:nvPr/>
        </p:nvSpPr>
        <p:spPr>
          <a:xfrm>
            <a:off x="8300466" y="3517455"/>
            <a:ext cx="3891534" cy="230832"/>
          </a:xfrm>
          <a:prstGeom prst="rect">
            <a:avLst/>
          </a:prstGeom>
          <a:noFill/>
        </p:spPr>
        <p:txBody>
          <a:bodyPr wrap="square" rtlCol="0">
            <a:spAutoFit/>
          </a:bodyPr>
          <a:lstStyle/>
          <a:p>
            <a:r>
              <a:rPr lang="en-US" sz="900" dirty="0">
                <a:hlinkClick r:id="rId3" tooltip="https://americaneuropeanmedicalcenter.blogspot.com/2019/12/servizio-di-posta-elettronica-e-mail.html"/>
              </a:rPr>
              <a:t>This Photo</a:t>
            </a:r>
            <a:r>
              <a:rPr lang="en-US" sz="900" dirty="0"/>
              <a:t> by Unknown Author is licensed under </a:t>
            </a:r>
            <a:r>
              <a:rPr lang="en-US" sz="900" dirty="0">
                <a:hlinkClick r:id="rId4" tooltip="https://creativecommons.org/licenses/by-nc-nd/3.0/"/>
              </a:rPr>
              <a:t>CC BY-NC-ND</a:t>
            </a:r>
            <a:endParaRPr lang="en-US" sz="900" dirty="0"/>
          </a:p>
        </p:txBody>
      </p:sp>
    </p:spTree>
    <p:extLst>
      <p:ext uri="{BB962C8B-B14F-4D97-AF65-F5344CB8AC3E}">
        <p14:creationId xmlns:p14="http://schemas.microsoft.com/office/powerpoint/2010/main" val="19678480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Content Placeholder 2"/>
          <p:cNvSpPr>
            <a:spLocks noGrp="1"/>
          </p:cNvSpPr>
          <p:nvPr>
            <p:ph idx="1"/>
          </p:nvPr>
        </p:nvSpPr>
        <p:spPr>
          <a:xfrm>
            <a:off x="564445" y="1932522"/>
            <a:ext cx="7736021" cy="3169867"/>
          </a:xfrm>
        </p:spPr>
        <p:txBody>
          <a:bodyPr>
            <a:noAutofit/>
          </a:bodyPr>
          <a:lstStyle/>
          <a:p>
            <a:pPr>
              <a:spcAft>
                <a:spcPts val="1200"/>
              </a:spcAft>
            </a:pPr>
            <a:r>
              <a:rPr lang="en-US" altLang="en-US" sz="2400" b="0" dirty="0">
                <a:cs typeface="Arial"/>
              </a:rPr>
              <a:t>Some types of facilities accredited:</a:t>
            </a:r>
          </a:p>
          <a:p>
            <a:pPr marL="457200" indent="-457200">
              <a:spcBef>
                <a:spcPts val="0"/>
              </a:spcBef>
              <a:buFont typeface="Arial" panose="020B0604020202020204" pitchFamily="34" charset="0"/>
              <a:buChar char="•"/>
            </a:pPr>
            <a:r>
              <a:rPr lang="en-US" altLang="en-US" sz="2400" b="0" dirty="0">
                <a:cs typeface="Arial"/>
              </a:rPr>
              <a:t>Hospitals</a:t>
            </a:r>
          </a:p>
          <a:p>
            <a:pPr marL="457200" indent="-457200">
              <a:spcBef>
                <a:spcPts val="0"/>
              </a:spcBef>
              <a:buFont typeface="Arial" panose="020B0604020202020204" pitchFamily="34" charset="0"/>
              <a:buChar char="•"/>
            </a:pPr>
            <a:r>
              <a:rPr lang="en-US" altLang="en-US" sz="2400" b="0" dirty="0">
                <a:cs typeface="Arial"/>
              </a:rPr>
              <a:t>Nursing homes</a:t>
            </a:r>
          </a:p>
          <a:p>
            <a:pPr marL="457200" indent="-457200">
              <a:spcBef>
                <a:spcPts val="0"/>
              </a:spcBef>
              <a:buFont typeface="Arial" panose="020B0604020202020204" pitchFamily="34" charset="0"/>
              <a:buChar char="•"/>
            </a:pPr>
            <a:r>
              <a:rPr lang="en-US" altLang="en-US" sz="2400" b="0" dirty="0">
                <a:cs typeface="Arial"/>
              </a:rPr>
              <a:t>Assisted livings </a:t>
            </a:r>
          </a:p>
          <a:p>
            <a:pPr marL="457200" indent="-457200">
              <a:spcBef>
                <a:spcPts val="0"/>
              </a:spcBef>
              <a:buFont typeface="Arial" panose="020B0604020202020204" pitchFamily="34" charset="0"/>
              <a:buChar char="•"/>
            </a:pPr>
            <a:r>
              <a:rPr lang="en-US" altLang="en-US" sz="2400" b="0" dirty="0">
                <a:cs typeface="Arial"/>
              </a:rPr>
              <a:t>Behavioral Health Care</a:t>
            </a:r>
          </a:p>
          <a:p>
            <a:pPr marL="457200" indent="-457200">
              <a:spcBef>
                <a:spcPts val="0"/>
              </a:spcBef>
              <a:buFont typeface="Arial" panose="020B0604020202020204" pitchFamily="34" charset="0"/>
              <a:buChar char="•"/>
            </a:pPr>
            <a:r>
              <a:rPr lang="en-US" altLang="en-US" sz="2400" b="0" dirty="0">
                <a:cs typeface="Arial"/>
              </a:rPr>
              <a:t>Home Care</a:t>
            </a:r>
          </a:p>
          <a:p>
            <a:pPr marL="457200" indent="-457200">
              <a:spcBef>
                <a:spcPts val="0"/>
              </a:spcBef>
              <a:buFont typeface="Arial" panose="020B0604020202020204" pitchFamily="34" charset="0"/>
              <a:buChar char="•"/>
            </a:pPr>
            <a:r>
              <a:rPr lang="en-US" altLang="en-US" sz="2400" b="0" dirty="0">
                <a:cs typeface="Arial"/>
              </a:rPr>
              <a:t>Laboratory Services</a:t>
            </a:r>
          </a:p>
          <a:p>
            <a:pPr marL="457200" indent="-457200">
              <a:spcBef>
                <a:spcPts val="0"/>
              </a:spcBef>
              <a:buFont typeface="Arial" panose="020B0604020202020204" pitchFamily="34" charset="0"/>
              <a:buChar char="•"/>
            </a:pPr>
            <a:r>
              <a:rPr lang="en-US" altLang="en-US" sz="2400" b="0" dirty="0">
                <a:cs typeface="Arial"/>
              </a:rPr>
              <a:t>Outpatient Surgery </a:t>
            </a:r>
          </a:p>
          <a:p>
            <a:pPr marL="457200" indent="-457200">
              <a:spcBef>
                <a:spcPts val="0"/>
              </a:spcBef>
              <a:buFont typeface="Arial" panose="020B0604020202020204" pitchFamily="34" charset="0"/>
              <a:buChar char="•"/>
            </a:pPr>
            <a:endParaRPr lang="en-US" altLang="en-US" sz="2600" b="0" dirty="0">
              <a:cs typeface="Arial"/>
            </a:endParaRPr>
          </a:p>
          <a:p>
            <a:pPr>
              <a:spcBef>
                <a:spcPts val="0"/>
              </a:spcBef>
            </a:pPr>
            <a:r>
              <a:rPr lang="en-US" altLang="en-US" sz="2400" b="0" dirty="0">
                <a:cs typeface="Arial"/>
              </a:rPr>
              <a:t>Video (3mn): Certification Programs</a:t>
            </a:r>
            <a:r>
              <a:rPr lang="en-US" altLang="en-US" sz="2400" dirty="0">
                <a:cs typeface="Arial"/>
              </a:rPr>
              <a:t>: </a:t>
            </a:r>
            <a:r>
              <a:rPr lang="en-US" sz="1600" b="0" dirty="0">
                <a:hlinkClick r:id="rId2"/>
              </a:rPr>
              <a:t>https://vimeo.com/296023564</a:t>
            </a:r>
            <a:r>
              <a:rPr lang="en-US" sz="1600" b="0" dirty="0"/>
              <a:t>  </a:t>
            </a:r>
            <a:endParaRPr lang="en-US" altLang="en-US" sz="2400" b="0" dirty="0">
              <a:cs typeface="Arial"/>
            </a:endParaRPr>
          </a:p>
          <a:p>
            <a:pPr>
              <a:spcBef>
                <a:spcPts val="0"/>
              </a:spcBef>
            </a:pPr>
            <a:r>
              <a:rPr lang="en-US" altLang="en-US" sz="2400" b="0" dirty="0">
                <a:cs typeface="Arial"/>
              </a:rPr>
              <a:t>JCAHO Website: </a:t>
            </a:r>
            <a:r>
              <a:rPr lang="en-US" altLang="en-US" sz="1600" b="0" dirty="0">
                <a:cs typeface="Arial"/>
                <a:hlinkClick r:id="rId3"/>
              </a:rPr>
              <a:t>https://www.jointcommission.org/</a:t>
            </a:r>
            <a:r>
              <a:rPr lang="en-US" altLang="en-US" sz="1600" b="0" dirty="0">
                <a:cs typeface="Arial"/>
              </a:rPr>
              <a:t> </a:t>
            </a:r>
          </a:p>
          <a:p>
            <a:pPr lvl="1" indent="0">
              <a:buNone/>
            </a:pPr>
            <a:endParaRPr lang="en-US" altLang="en-US" sz="1600" dirty="0">
              <a:cs typeface="Arial"/>
            </a:endParaRPr>
          </a:p>
          <a:p>
            <a:pPr>
              <a:buFont typeface="Wingdings" panose="05000000000000000000" pitchFamily="2" charset="2"/>
              <a:buNone/>
            </a:pPr>
            <a:endParaRPr lang="en-US" altLang="en-US" i="1" dirty="0">
              <a:latin typeface="Arial"/>
              <a:cs typeface="Arial"/>
            </a:endParaRPr>
          </a:p>
        </p:txBody>
      </p:sp>
      <p:sp>
        <p:nvSpPr>
          <p:cNvPr id="28674" name="Title 1"/>
          <p:cNvSpPr>
            <a:spLocks noGrp="1"/>
          </p:cNvSpPr>
          <p:nvPr>
            <p:ph type="title"/>
          </p:nvPr>
        </p:nvSpPr>
        <p:spPr>
          <a:xfrm>
            <a:off x="564445" y="453389"/>
            <a:ext cx="10515600" cy="1325563"/>
          </a:xfrm>
        </p:spPr>
        <p:txBody>
          <a:bodyPr>
            <a:normAutofit/>
          </a:bodyPr>
          <a:lstStyle/>
          <a:p>
            <a:r>
              <a:rPr lang="en-US" altLang="en-US" sz="3200" dirty="0">
                <a:cs typeface="Arial"/>
              </a:rPr>
              <a:t>Joint Commission on the Accreditation of Healthcare Organizations (JCAHO) </a:t>
            </a:r>
          </a:p>
        </p:txBody>
      </p:sp>
      <p:pic>
        <p:nvPicPr>
          <p:cNvPr id="5" name="Picture 4" descr="A close-up of a certificate&#10;&#10;Description automatically generated">
            <a:extLst>
              <a:ext uri="{FF2B5EF4-FFF2-40B4-BE49-F238E27FC236}">
                <a16:creationId xmlns:a16="http://schemas.microsoft.com/office/drawing/2014/main" id="{868AF42F-BB02-B02D-0E02-D5E107C2F93D}"/>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t="17921"/>
          <a:stretch/>
        </p:blipFill>
        <p:spPr>
          <a:xfrm>
            <a:off x="7977604" y="1625383"/>
            <a:ext cx="3903500" cy="2161277"/>
          </a:xfrm>
          <a:prstGeom prst="rect">
            <a:avLst/>
          </a:prstGeom>
        </p:spPr>
      </p:pic>
      <p:sp>
        <p:nvSpPr>
          <p:cNvPr id="6" name="TextBox 5">
            <a:extLst>
              <a:ext uri="{FF2B5EF4-FFF2-40B4-BE49-F238E27FC236}">
                <a16:creationId xmlns:a16="http://schemas.microsoft.com/office/drawing/2014/main" id="{CF86F2B7-2405-2902-E323-C8F04294D9E2}"/>
              </a:ext>
            </a:extLst>
          </p:cNvPr>
          <p:cNvSpPr txBox="1"/>
          <p:nvPr/>
        </p:nvSpPr>
        <p:spPr>
          <a:xfrm>
            <a:off x="8300466" y="3517455"/>
            <a:ext cx="3891534" cy="230832"/>
          </a:xfrm>
          <a:prstGeom prst="rect">
            <a:avLst/>
          </a:prstGeom>
          <a:noFill/>
        </p:spPr>
        <p:txBody>
          <a:bodyPr wrap="square" rtlCol="0">
            <a:spAutoFit/>
          </a:bodyPr>
          <a:lstStyle/>
          <a:p>
            <a:r>
              <a:rPr lang="en-US" sz="900" dirty="0">
                <a:hlinkClick r:id="rId5" tooltip="https://americaneuropeanmedicalcenter.blogspot.com/2019/12/servizio-di-posta-elettronica-e-mail.html"/>
              </a:rPr>
              <a:t>This Photo</a:t>
            </a:r>
            <a:r>
              <a:rPr lang="en-US" sz="900" dirty="0"/>
              <a:t> by Unknown Author is licensed under </a:t>
            </a:r>
            <a:r>
              <a:rPr lang="en-US" sz="900" dirty="0">
                <a:hlinkClick r:id="rId6" tooltip="https://creativecommons.org/licenses/by-nc-nd/3.0/"/>
              </a:rPr>
              <a:t>CC BY-NC-ND</a:t>
            </a:r>
            <a:endParaRPr lang="en-US" sz="900" dirty="0"/>
          </a:p>
        </p:txBody>
      </p:sp>
    </p:spTree>
    <p:extLst>
      <p:ext uri="{BB962C8B-B14F-4D97-AF65-F5344CB8AC3E}">
        <p14:creationId xmlns:p14="http://schemas.microsoft.com/office/powerpoint/2010/main" val="28064742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p:cNvSpPr>
            <a:spLocks noGrp="1"/>
          </p:cNvSpPr>
          <p:nvPr>
            <p:ph idx="1"/>
          </p:nvPr>
        </p:nvSpPr>
        <p:spPr>
          <a:xfrm>
            <a:off x="585216" y="1700784"/>
            <a:ext cx="10981944" cy="4791456"/>
          </a:xfrm>
        </p:spPr>
        <p:txBody>
          <a:bodyPr>
            <a:normAutofit/>
          </a:bodyPr>
          <a:lstStyle/>
          <a:p>
            <a:pPr marL="342900" indent="-342900">
              <a:buClrTx/>
              <a:buFont typeface="Arial" panose="020B0604020202020204" pitchFamily="34" charset="0"/>
              <a:buChar char="•"/>
            </a:pPr>
            <a:r>
              <a:rPr lang="en-US" altLang="en-US" sz="2400" b="0" dirty="0"/>
              <a:t>Identifies top safety goals for different types of facilities each year</a:t>
            </a:r>
          </a:p>
          <a:p>
            <a:pPr marL="342900" indent="-342900">
              <a:buClrTx/>
              <a:buFont typeface="Arial" panose="020B0604020202020204" pitchFamily="34" charset="0"/>
              <a:buChar char="•"/>
            </a:pPr>
            <a:r>
              <a:rPr lang="en-US" altLang="en-US" sz="2400" b="0" dirty="0"/>
              <a:t>2024 hospital patient safety goals:</a:t>
            </a:r>
          </a:p>
          <a:p>
            <a:pPr marL="1028700" lvl="1" indent="-342900"/>
            <a:r>
              <a:rPr lang="en-US" altLang="en-US" sz="2000" dirty="0"/>
              <a:t>Identify patients correctly</a:t>
            </a:r>
          </a:p>
          <a:p>
            <a:pPr marL="1028700" lvl="1" indent="-342900"/>
            <a:r>
              <a:rPr lang="en-US" altLang="en-US" sz="2000" b="0" dirty="0"/>
              <a:t>Improve staff communications</a:t>
            </a:r>
          </a:p>
          <a:p>
            <a:pPr marL="1028700" lvl="1" indent="-342900"/>
            <a:r>
              <a:rPr lang="en-US" altLang="en-US" sz="2000" dirty="0"/>
              <a:t>Use medicines safely</a:t>
            </a:r>
          </a:p>
          <a:p>
            <a:pPr marL="1028700" lvl="1" indent="-342900"/>
            <a:r>
              <a:rPr lang="en-US" altLang="en-US" sz="2000" b="0" dirty="0"/>
              <a:t>Use alarms safely</a:t>
            </a:r>
          </a:p>
          <a:p>
            <a:pPr marL="1028700" lvl="1" indent="-342900"/>
            <a:r>
              <a:rPr lang="en-US" altLang="en-US" sz="2000" dirty="0"/>
              <a:t>Prevent infection</a:t>
            </a:r>
          </a:p>
          <a:p>
            <a:pPr marL="1028700" lvl="1" indent="-342900"/>
            <a:r>
              <a:rPr lang="en-US" altLang="en-US" sz="2000" b="0" dirty="0"/>
              <a:t>Identify patient safety risks</a:t>
            </a:r>
          </a:p>
          <a:p>
            <a:pPr marL="1028700" lvl="1" indent="-342900"/>
            <a:r>
              <a:rPr lang="en-US" altLang="en-US" sz="2000" dirty="0"/>
              <a:t>Improve health care equity</a:t>
            </a:r>
          </a:p>
          <a:p>
            <a:pPr marL="1028700" lvl="1" indent="-342900"/>
            <a:r>
              <a:rPr lang="en-US" altLang="en-US" sz="2000" b="0" dirty="0"/>
              <a:t>Prevent mistakes in surgery</a:t>
            </a:r>
          </a:p>
          <a:p>
            <a:pPr marL="342900" indent="-342900">
              <a:buFont typeface="Arial" panose="020B0604020202020204" pitchFamily="34" charset="0"/>
              <a:buChar char="•"/>
            </a:pPr>
            <a:r>
              <a:rPr lang="en-US" altLang="en-US" sz="2400" b="0" dirty="0"/>
              <a:t>More patient safety goal information: </a:t>
            </a:r>
            <a:r>
              <a:rPr lang="en-US" altLang="en-US" sz="1200" b="0" dirty="0">
                <a:hlinkClick r:id="rId2"/>
              </a:rPr>
              <a:t>https://www.jointcommission.org/search/#q=2024%20national%20patient%20safety%20goals&amp;t=_Tab_All&amp;f:@sitelongname=[The%20Joint%20Commission</a:t>
            </a:r>
            <a:r>
              <a:rPr lang="en-US" altLang="en-US" sz="1200" b="0" dirty="0"/>
              <a:t>] </a:t>
            </a:r>
          </a:p>
        </p:txBody>
      </p:sp>
      <p:sp>
        <p:nvSpPr>
          <p:cNvPr id="30722" name="Title 1"/>
          <p:cNvSpPr>
            <a:spLocks noGrp="1"/>
          </p:cNvSpPr>
          <p:nvPr>
            <p:ph type="title"/>
          </p:nvPr>
        </p:nvSpPr>
        <p:spPr>
          <a:xfrm>
            <a:off x="585216" y="480635"/>
            <a:ext cx="10893703" cy="1143000"/>
          </a:xfrm>
        </p:spPr>
        <p:txBody>
          <a:bodyPr>
            <a:noAutofit/>
          </a:bodyPr>
          <a:lstStyle/>
          <a:p>
            <a:r>
              <a:rPr lang="en-US" altLang="en-US" sz="3200" dirty="0">
                <a:cs typeface="Arial"/>
              </a:rPr>
              <a:t>Joint Commission on the Accreditation of Healthcare Organizations (JCAHO) </a:t>
            </a:r>
            <a:endParaRPr lang="en-US" altLang="en-US" sz="3200" dirty="0">
              <a:latin typeface="Arial"/>
              <a:cs typeface="Arial"/>
            </a:endParaRPr>
          </a:p>
        </p:txBody>
      </p:sp>
    </p:spTree>
    <p:extLst>
      <p:ext uri="{BB962C8B-B14F-4D97-AF65-F5344CB8AC3E}">
        <p14:creationId xmlns:p14="http://schemas.microsoft.com/office/powerpoint/2010/main" val="26369268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6485" y="1690688"/>
            <a:ext cx="11599333" cy="4449703"/>
          </a:xfrm>
        </p:spPr>
        <p:txBody>
          <a:bodyPr>
            <a:normAutofit/>
          </a:bodyPr>
          <a:lstStyle/>
          <a:p>
            <a:pPr marL="0" indent="0">
              <a:buNone/>
            </a:pPr>
            <a:r>
              <a:rPr lang="en-US" sz="2400" dirty="0">
                <a:cs typeface="Arial"/>
              </a:rPr>
              <a:t>Explain the current requirements of standard precautions and the procedures used at a variety of healthcare facilities to support those standards</a:t>
            </a:r>
          </a:p>
          <a:p>
            <a:pPr marL="0" indent="0">
              <a:buNone/>
            </a:pPr>
            <a:endParaRPr lang="en-US" sz="2400" dirty="0">
              <a:cs typeface="Arial"/>
            </a:endParaRPr>
          </a:p>
          <a:p>
            <a:pPr marL="457200" indent="-457200">
              <a:buClrTx/>
              <a:buFont typeface="Arial" panose="020B0604020202020204" pitchFamily="34" charset="0"/>
              <a:buChar char="•"/>
            </a:pPr>
            <a:r>
              <a:rPr lang="en-US" sz="2400" b="0" dirty="0">
                <a:cs typeface="Arial"/>
              </a:rPr>
              <a:t>Explain the purpose of standard precautions and when they are applied</a:t>
            </a:r>
          </a:p>
          <a:p>
            <a:pPr marL="457200" indent="-457200">
              <a:buClrTx/>
              <a:buFont typeface="Arial" panose="020B0604020202020204" pitchFamily="34" charset="0"/>
              <a:buChar char="•"/>
            </a:pPr>
            <a:r>
              <a:rPr lang="en-US" sz="2400" b="0" dirty="0">
                <a:cs typeface="Arial"/>
              </a:rPr>
              <a:t>List common pathogens</a:t>
            </a:r>
          </a:p>
          <a:p>
            <a:pPr marL="457200" indent="-457200">
              <a:buClrTx/>
              <a:buFont typeface="Arial" panose="020B0604020202020204" pitchFamily="34" charset="0"/>
              <a:buChar char="•"/>
            </a:pPr>
            <a:r>
              <a:rPr lang="en-US" sz="2400" b="0" dirty="0">
                <a:cs typeface="Arial"/>
              </a:rPr>
              <a:t>Discuss hand hygiene and use of PPE (personal protective equipment)</a:t>
            </a:r>
          </a:p>
          <a:p>
            <a:pPr marL="457200" indent="-457200">
              <a:buClrTx/>
              <a:buFont typeface="Arial" panose="020B0604020202020204" pitchFamily="34" charset="0"/>
              <a:buChar char="•"/>
            </a:pPr>
            <a:r>
              <a:rPr lang="en-US" sz="2400" b="0" dirty="0">
                <a:cs typeface="Arial"/>
              </a:rPr>
              <a:t>List compliance measures for Blood borne Pathogens Standards</a:t>
            </a:r>
          </a:p>
          <a:p>
            <a:pPr marL="457200" indent="-457200">
              <a:buClrTx/>
              <a:buFont typeface="Arial" panose="020B0604020202020204" pitchFamily="34" charset="0"/>
              <a:buChar char="•"/>
            </a:pPr>
            <a:r>
              <a:rPr lang="en-US" sz="2400" b="0" dirty="0">
                <a:cs typeface="Arial"/>
              </a:rPr>
              <a:t>Identify types of Transmission-based/Isolation Precautions and describe why isolation is used in a healthcare facility</a:t>
            </a:r>
          </a:p>
          <a:p>
            <a:pPr marL="457200" indent="-457200">
              <a:buClrTx/>
              <a:buFont typeface="Arial" panose="020B0604020202020204" pitchFamily="34" charset="0"/>
              <a:buChar char="•"/>
            </a:pPr>
            <a:r>
              <a:rPr lang="en-US" sz="2400" b="0" dirty="0">
                <a:cs typeface="Arial"/>
              </a:rPr>
              <a:t>Identify concerns and needs of clients in isolation</a:t>
            </a:r>
          </a:p>
          <a:p>
            <a:endParaRPr lang="en-US" dirty="0"/>
          </a:p>
        </p:txBody>
      </p:sp>
      <p:sp>
        <p:nvSpPr>
          <p:cNvPr id="2" name="Title 1"/>
          <p:cNvSpPr>
            <a:spLocks noGrp="1"/>
          </p:cNvSpPr>
          <p:nvPr>
            <p:ph type="title"/>
          </p:nvPr>
        </p:nvSpPr>
        <p:spPr>
          <a:xfrm>
            <a:off x="456485" y="365125"/>
            <a:ext cx="10515600" cy="1325563"/>
          </a:xfrm>
        </p:spPr>
        <p:txBody>
          <a:bodyPr/>
          <a:lstStyle/>
          <a:p>
            <a:r>
              <a:rPr lang="en-US" dirty="0">
                <a:cs typeface="Arial"/>
              </a:rPr>
              <a:t>Competency 2</a:t>
            </a:r>
          </a:p>
        </p:txBody>
      </p:sp>
      <p:pic>
        <p:nvPicPr>
          <p:cNvPr id="4" name="Picture 3" descr="A water droplet falling into a heart shape&#10;&#10;Description automatically generated">
            <a:extLst>
              <a:ext uri="{FF2B5EF4-FFF2-40B4-BE49-F238E27FC236}">
                <a16:creationId xmlns:a16="http://schemas.microsoft.com/office/drawing/2014/main" id="{117ACDD5-767C-FDAB-EF45-156E024EDEC8}"/>
              </a:ext>
            </a:extLst>
          </p:cNvPr>
          <p:cNvPicPr>
            <a:picLocks noChangeAspect="1"/>
          </p:cNvPicPr>
          <p:nvPr/>
        </p:nvPicPr>
        <p:blipFill>
          <a:blip r:embed="rId2">
            <a:alphaModFix amt="27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EFD291E8-0C43-04C4-BB27-3E4445FDA7BB}"/>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3"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81332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465893" y="1591056"/>
            <a:ext cx="11561703" cy="5157216"/>
          </a:xfrm>
        </p:spPr>
        <p:txBody>
          <a:bodyPr>
            <a:noAutofit/>
          </a:bodyPr>
          <a:lstStyle/>
          <a:p>
            <a:pPr marL="457200" indent="-457200" eaLnBrk="1" hangingPunct="1">
              <a:buFont typeface="Arial" panose="020B0604020202020204" pitchFamily="34" charset="0"/>
              <a:buChar char="•"/>
            </a:pPr>
            <a:r>
              <a:rPr lang="en-US" altLang="en-US" sz="2400" b="0" dirty="0">
                <a:cs typeface="Arial"/>
              </a:rPr>
              <a:t>Practices to protect healthcare workers and clients from </a:t>
            </a:r>
            <a:r>
              <a:rPr lang="en-US" altLang="en-US" sz="2400" dirty="0">
                <a:cs typeface="Arial"/>
              </a:rPr>
              <a:t>blood borne pathogens</a:t>
            </a:r>
          </a:p>
          <a:p>
            <a:pPr marL="457200" indent="-457200" eaLnBrk="1" hangingPunct="1">
              <a:buFont typeface="Arial" panose="020B0604020202020204" pitchFamily="34" charset="0"/>
              <a:buChar char="•"/>
            </a:pPr>
            <a:r>
              <a:rPr lang="en-US" altLang="en-US" sz="2400" b="0" dirty="0">
                <a:cs typeface="Arial"/>
              </a:rPr>
              <a:t>Developed by the Centers for Disease Control (CDC)</a:t>
            </a:r>
          </a:p>
          <a:p>
            <a:pPr marL="457200" indent="-457200" eaLnBrk="1" hangingPunct="1">
              <a:buFont typeface="Arial" panose="020B0604020202020204" pitchFamily="34" charset="0"/>
              <a:buChar char="•"/>
            </a:pPr>
            <a:r>
              <a:rPr lang="en-US" altLang="en-US" sz="2400" b="0" dirty="0">
                <a:cs typeface="Arial"/>
              </a:rPr>
              <a:t>Blood borne pathogens are infections transmitted through contact with blood or other body fluids</a:t>
            </a:r>
          </a:p>
          <a:p>
            <a:pPr marL="457200" indent="-457200" eaLnBrk="1" hangingPunct="1">
              <a:buFont typeface="Arial" panose="020B0604020202020204" pitchFamily="34" charset="0"/>
              <a:buChar char="•"/>
            </a:pPr>
            <a:r>
              <a:rPr lang="en-US" altLang="en-US" sz="2400" b="0" dirty="0">
                <a:cs typeface="Arial"/>
              </a:rPr>
              <a:t>Used with all residents regardless of their infection status</a:t>
            </a:r>
          </a:p>
          <a:p>
            <a:pPr marL="457200" indent="-457200" eaLnBrk="1" hangingPunct="1">
              <a:buFont typeface="Arial" panose="020B0604020202020204" pitchFamily="34" charset="0"/>
              <a:buChar char="•"/>
            </a:pPr>
            <a:r>
              <a:rPr lang="en-US" altLang="en-US" sz="2400" b="0" dirty="0">
                <a:cs typeface="Arial"/>
              </a:rPr>
              <a:t>Used any time there is a potential of coming in contact with blood or other body fluids</a:t>
            </a:r>
          </a:p>
          <a:p>
            <a:pPr marL="457200" indent="-457200" eaLnBrk="1" hangingPunct="1">
              <a:buFont typeface="Arial" panose="020B0604020202020204" pitchFamily="34" charset="0"/>
              <a:buChar char="•"/>
            </a:pPr>
            <a:r>
              <a:rPr lang="en-US" altLang="en-US" sz="2400" b="0" dirty="0">
                <a:cs typeface="Arial"/>
              </a:rPr>
              <a:t>Used when there is a potential of coming in contact with mucous membranes</a:t>
            </a:r>
          </a:p>
          <a:p>
            <a:pPr marL="457200" indent="-457200" eaLnBrk="1" hangingPunct="1">
              <a:buFont typeface="Arial" panose="020B0604020202020204" pitchFamily="34" charset="0"/>
              <a:buChar char="•"/>
            </a:pPr>
            <a:r>
              <a:rPr lang="en-US" altLang="en-US" sz="2400" b="0" dirty="0">
                <a:cs typeface="Arial"/>
              </a:rPr>
              <a:t>Used if caregiver or client have non-intact skin</a:t>
            </a:r>
          </a:p>
          <a:p>
            <a:pPr marL="457200" indent="-457200" eaLnBrk="1" hangingPunct="1">
              <a:buFont typeface="Arial" panose="020B0604020202020204" pitchFamily="34" charset="0"/>
              <a:buChar char="•"/>
            </a:pPr>
            <a:r>
              <a:rPr lang="en-US" altLang="en-US" sz="2400" b="0" dirty="0">
                <a:cs typeface="Arial"/>
              </a:rPr>
              <a:t>Primary bloodborne pathogens of concern:</a:t>
            </a:r>
          </a:p>
          <a:p>
            <a:pPr marL="1143000" lvl="1" indent="-457200"/>
            <a:r>
              <a:rPr lang="en-US" altLang="en-US" sz="2000" b="0" dirty="0">
                <a:cs typeface="Arial"/>
              </a:rPr>
              <a:t>HIV: Human Immunodeficiency Virus that causes AIDS</a:t>
            </a:r>
          </a:p>
          <a:p>
            <a:pPr marL="1143000" lvl="1" indent="-457200"/>
            <a:r>
              <a:rPr lang="en-US" altLang="en-US" sz="2000" b="0" dirty="0">
                <a:cs typeface="Arial"/>
              </a:rPr>
              <a:t>HBV: Hepatitis B that infects the liver</a:t>
            </a:r>
          </a:p>
          <a:p>
            <a:pPr marL="1143000" lvl="1" indent="-457200"/>
            <a:r>
              <a:rPr lang="en-US" altLang="en-US" sz="2000" b="0" dirty="0">
                <a:cs typeface="Arial"/>
              </a:rPr>
              <a:t>HCV: Hepatitis C that infects the liver </a:t>
            </a:r>
          </a:p>
        </p:txBody>
      </p:sp>
      <p:sp>
        <p:nvSpPr>
          <p:cNvPr id="31746" name="Rectangle 2"/>
          <p:cNvSpPr>
            <a:spLocks noGrp="1" noChangeArrowheads="1"/>
          </p:cNvSpPr>
          <p:nvPr>
            <p:ph type="title"/>
          </p:nvPr>
        </p:nvSpPr>
        <p:spPr>
          <a:xfrm>
            <a:off x="600456" y="264541"/>
            <a:ext cx="10515600" cy="1088771"/>
          </a:xfrm>
        </p:spPr>
        <p:txBody>
          <a:bodyPr>
            <a:normAutofit/>
          </a:bodyPr>
          <a:lstStyle/>
          <a:p>
            <a:pPr eaLnBrk="1" hangingPunct="1"/>
            <a:r>
              <a:rPr lang="en-US" altLang="en-US" dirty="0">
                <a:cs typeface="Arial"/>
              </a:rPr>
              <a:t>Standard  Precautions</a:t>
            </a:r>
          </a:p>
        </p:txBody>
      </p:sp>
    </p:spTree>
    <p:extLst>
      <p:ext uri="{BB962C8B-B14F-4D97-AF65-F5344CB8AC3E}">
        <p14:creationId xmlns:p14="http://schemas.microsoft.com/office/powerpoint/2010/main" val="3809689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2"/>
            <a:ext cx="11420856" cy="5397111"/>
          </a:xfrm>
        </p:spPr>
        <p:txBody>
          <a:bodyPr>
            <a:normAutofit fontScale="92500" lnSpcReduction="20000"/>
          </a:bodyPr>
          <a:lstStyle/>
          <a:p>
            <a:pPr algn="l" rtl="0" fontAlgn="base"/>
            <a:r>
              <a:rPr lang="en-US" sz="2400" b="1" i="0" dirty="0">
                <a:effectLst/>
                <a:latin typeface="Calibri" panose="020F0502020204030204" pitchFamily="34" charset="0"/>
              </a:rPr>
              <a:t>Antibiotic:</a:t>
            </a:r>
            <a:r>
              <a:rPr lang="en-US" sz="2400" b="0" i="0" dirty="0">
                <a:effectLst/>
                <a:latin typeface="Calibri" panose="020F0502020204030204" pitchFamily="34" charset="0"/>
              </a:rPr>
              <a:t> A type of medicine used to treat infections caused by bacteria. It works by either killing the bacteria or stopping them from growing</a:t>
            </a:r>
          </a:p>
          <a:p>
            <a:pPr algn="l" rtl="0" fontAlgn="base"/>
            <a:endParaRPr lang="en-US" sz="1500" b="0" i="0" dirty="0">
              <a:solidFill>
                <a:srgbClr val="002060"/>
              </a:solidFill>
              <a:effectLst/>
            </a:endParaRPr>
          </a:p>
          <a:p>
            <a:pPr algn="l" rtl="0" fontAlgn="base"/>
            <a:r>
              <a:rPr lang="en-US" sz="2400" b="1" i="0" dirty="0">
                <a:effectLst/>
                <a:latin typeface="Calibri" panose="020F0502020204030204" pitchFamily="34" charset="0"/>
              </a:rPr>
              <a:t>Antiseptic:</a:t>
            </a:r>
            <a:r>
              <a:rPr lang="en-US" sz="2400" b="0" i="0" dirty="0">
                <a:effectLst/>
                <a:latin typeface="Calibri" panose="020F0502020204030204" pitchFamily="34" charset="0"/>
              </a:rPr>
              <a:t> Chemical agents that prevent or inhibit the growth of microorganisms</a:t>
            </a:r>
          </a:p>
          <a:p>
            <a:pPr algn="l" rtl="0" fontAlgn="base"/>
            <a:endParaRPr lang="en-US" sz="1500" b="0" i="0" dirty="0">
              <a:effectLst/>
            </a:endParaRPr>
          </a:p>
          <a:p>
            <a:pPr algn="l" rtl="0" fontAlgn="base"/>
            <a:r>
              <a:rPr lang="en-US" sz="2400" b="1" i="0" dirty="0">
                <a:effectLst/>
                <a:latin typeface="Calibri" panose="020F0502020204030204" pitchFamily="34" charset="0"/>
              </a:rPr>
              <a:t>Asepsis:</a:t>
            </a:r>
            <a:r>
              <a:rPr lang="en-US" sz="2400" b="0" i="0" dirty="0">
                <a:effectLst/>
                <a:latin typeface="Calibri" panose="020F0502020204030204" pitchFamily="34" charset="0"/>
              </a:rPr>
              <a:t> Methods used to make the patient, worker, and the environment as pathogen-free as possible</a:t>
            </a:r>
            <a:endParaRPr lang="en-US" sz="1600" b="0" i="0" dirty="0">
              <a:effectLst/>
            </a:endParaRPr>
          </a:p>
          <a:p>
            <a:pPr algn="l" rtl="0" fontAlgn="base"/>
            <a:endParaRPr lang="en-US" sz="1500" b="0" i="0" dirty="0">
              <a:effectLst/>
            </a:endParaRPr>
          </a:p>
          <a:p>
            <a:pPr algn="l" rtl="0" fontAlgn="base"/>
            <a:r>
              <a:rPr lang="en-US" sz="2400" b="1" i="0" dirty="0">
                <a:effectLst/>
                <a:latin typeface="Calibri" panose="020F0502020204030204" pitchFamily="34" charset="0"/>
              </a:rPr>
              <a:t>Bacteria:</a:t>
            </a:r>
            <a:r>
              <a:rPr lang="en-US" sz="2400" b="0" i="0" dirty="0">
                <a:effectLst/>
                <a:latin typeface="Calibri" panose="020F0502020204030204" pitchFamily="34" charset="0"/>
              </a:rPr>
              <a:t> Microscopic organisms that can be beneficial or harmful to humans. Some bacteria can cause infections, while others are helpful and necessary for things like digestion</a:t>
            </a:r>
          </a:p>
          <a:p>
            <a:pPr algn="l" rtl="0" fontAlgn="base"/>
            <a:endParaRPr lang="en-US" sz="1500" b="0" i="0" dirty="0">
              <a:effectLst/>
              <a:latin typeface="Calibri" panose="020F0502020204030204" pitchFamily="34" charset="0"/>
            </a:endParaRPr>
          </a:p>
          <a:p>
            <a:pPr algn="l" rtl="0" fontAlgn="base"/>
            <a:r>
              <a:rPr lang="en-US" sz="2400" b="1" i="0" dirty="0">
                <a:effectLst/>
                <a:latin typeface="Calibri" panose="020F0502020204030204" pitchFamily="34" charset="0"/>
              </a:rPr>
              <a:t>Biohazard:</a:t>
            </a:r>
            <a:r>
              <a:rPr lang="en-US" sz="2400" b="0" i="0" dirty="0">
                <a:effectLst/>
                <a:latin typeface="Calibri" panose="020F0502020204030204" pitchFamily="34" charset="0"/>
              </a:rPr>
              <a:t> Any living organism or material from a living organism that is harmful or potentially harmful if it </a:t>
            </a:r>
            <a:r>
              <a:rPr lang="en-US" sz="2400" b="0" i="0" dirty="0">
                <a:solidFill>
                  <a:srgbClr val="002060"/>
                </a:solidFill>
                <a:effectLst/>
                <a:latin typeface="Calibri" panose="020F0502020204030204" pitchFamily="34" charset="0"/>
              </a:rPr>
              <a:t>encounters</a:t>
            </a:r>
            <a:r>
              <a:rPr lang="en-US" sz="2400" b="0" i="0" dirty="0">
                <a:effectLst/>
                <a:latin typeface="Calibri" panose="020F0502020204030204" pitchFamily="34" charset="0"/>
              </a:rPr>
              <a:t> a person</a:t>
            </a:r>
            <a:endParaRPr lang="en-US" sz="1600" b="0" i="0" dirty="0">
              <a:effectLst/>
            </a:endParaRPr>
          </a:p>
          <a:p>
            <a:pPr algn="l" rtl="0" fontAlgn="base"/>
            <a:endParaRPr lang="en-US" sz="1500" b="0" i="0" dirty="0">
              <a:effectLst/>
            </a:endParaRPr>
          </a:p>
          <a:p>
            <a:pPr algn="l" rtl="0" fontAlgn="base"/>
            <a:r>
              <a:rPr lang="en-US" sz="2400" b="1" i="0" dirty="0">
                <a:effectLst/>
                <a:latin typeface="Calibri" panose="020F0502020204030204" pitchFamily="34" charset="0"/>
              </a:rPr>
              <a:t>Bloodborne Pathogen Standard:</a:t>
            </a:r>
            <a:r>
              <a:rPr lang="en-US" sz="2400" b="0" i="0" dirty="0">
                <a:effectLst/>
                <a:latin typeface="Calibri" panose="020F0502020204030204" pitchFamily="34" charset="0"/>
              </a:rPr>
              <a:t> Federal regulations established in 1992 by the Occupational and Safety Health Administration (OSHA).  Their purpose is to reduce the risk to employees of being exposed to infectious diseases through blood and other body fluids. </a:t>
            </a:r>
            <a:endParaRPr lang="en-US" sz="1600" b="0" i="0" dirty="0">
              <a:effectLst/>
            </a:endParaRPr>
          </a:p>
          <a:p>
            <a:endParaRPr lang="en-US" sz="2200" dirty="0"/>
          </a:p>
          <a:p>
            <a:endParaRPr lang="en-US" dirty="0"/>
          </a:p>
        </p:txBody>
      </p:sp>
    </p:spTree>
    <p:extLst>
      <p:ext uri="{BB962C8B-B14F-4D97-AF65-F5344CB8AC3E}">
        <p14:creationId xmlns:p14="http://schemas.microsoft.com/office/powerpoint/2010/main" val="8490405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465893" y="1591056"/>
            <a:ext cx="11561703" cy="4443984"/>
          </a:xfrm>
        </p:spPr>
        <p:txBody>
          <a:bodyPr>
            <a:noAutofit/>
          </a:bodyPr>
          <a:lstStyle/>
          <a:p>
            <a:pPr eaLnBrk="1" hangingPunct="1"/>
            <a:r>
              <a:rPr lang="en-US" altLang="en-US" sz="2400" dirty="0">
                <a:cs typeface="Arial"/>
              </a:rPr>
              <a:t>Body fluids that can transmit bloodborne pathogens:</a:t>
            </a:r>
          </a:p>
          <a:p>
            <a:pPr marL="342900" indent="-342900" eaLnBrk="1" hangingPunct="1">
              <a:buFont typeface="Arial" panose="020B0604020202020204" pitchFamily="34" charset="0"/>
              <a:buChar char="•"/>
            </a:pPr>
            <a:r>
              <a:rPr lang="en-US" altLang="en-US" sz="2400" b="0" dirty="0">
                <a:cs typeface="Arial"/>
              </a:rPr>
              <a:t>Blood </a:t>
            </a:r>
          </a:p>
          <a:p>
            <a:pPr marL="342900" indent="-342900" eaLnBrk="1" hangingPunct="1">
              <a:buFont typeface="Arial" panose="020B0604020202020204" pitchFamily="34" charset="0"/>
              <a:buChar char="•"/>
            </a:pPr>
            <a:r>
              <a:rPr lang="en-US" altLang="en-US" sz="2400" b="0" dirty="0">
                <a:cs typeface="Arial"/>
              </a:rPr>
              <a:t>Urine </a:t>
            </a:r>
          </a:p>
          <a:p>
            <a:pPr marL="342900" indent="-342900" eaLnBrk="1" hangingPunct="1">
              <a:buFont typeface="Arial" panose="020B0604020202020204" pitchFamily="34" charset="0"/>
              <a:buChar char="•"/>
            </a:pPr>
            <a:r>
              <a:rPr lang="en-US" altLang="en-US" sz="2400" b="0" dirty="0">
                <a:cs typeface="Arial"/>
              </a:rPr>
              <a:t>Stool </a:t>
            </a:r>
          </a:p>
          <a:p>
            <a:pPr marL="342900" indent="-342900" eaLnBrk="1" hangingPunct="1">
              <a:buFont typeface="Arial" panose="020B0604020202020204" pitchFamily="34" charset="0"/>
              <a:buChar char="•"/>
            </a:pPr>
            <a:r>
              <a:rPr lang="en-US" altLang="en-US" sz="2400" b="0" dirty="0">
                <a:cs typeface="Arial"/>
              </a:rPr>
              <a:t>Saliva </a:t>
            </a:r>
          </a:p>
          <a:p>
            <a:pPr marL="342900" indent="-342900" eaLnBrk="1" hangingPunct="1">
              <a:buFont typeface="Arial" panose="020B0604020202020204" pitchFamily="34" charset="0"/>
              <a:buChar char="•"/>
            </a:pPr>
            <a:r>
              <a:rPr lang="en-US" altLang="en-US" sz="2400" b="0" dirty="0">
                <a:cs typeface="Arial"/>
              </a:rPr>
              <a:t>Vaginal secretions  </a:t>
            </a:r>
          </a:p>
          <a:p>
            <a:pPr marL="342900" indent="-342900" eaLnBrk="1" hangingPunct="1">
              <a:buFont typeface="Arial" panose="020B0604020202020204" pitchFamily="34" charset="0"/>
              <a:buChar char="•"/>
            </a:pPr>
            <a:r>
              <a:rPr lang="en-US" altLang="en-US" sz="2400" b="0" dirty="0">
                <a:cs typeface="Arial"/>
              </a:rPr>
              <a:t>Contact with mucous membranes </a:t>
            </a:r>
          </a:p>
          <a:p>
            <a:pPr marL="342900" indent="-342900" eaLnBrk="1" hangingPunct="1">
              <a:buFont typeface="Arial" panose="020B0604020202020204" pitchFamily="34" charset="0"/>
              <a:buChar char="•"/>
            </a:pPr>
            <a:r>
              <a:rPr lang="en-US" altLang="en-US" sz="2400" b="0" dirty="0">
                <a:cs typeface="Arial"/>
              </a:rPr>
              <a:t>Emesis (vomit)</a:t>
            </a:r>
          </a:p>
          <a:p>
            <a:pPr marL="342900" indent="-342900" eaLnBrk="1" hangingPunct="1">
              <a:buFont typeface="Arial" panose="020B0604020202020204" pitchFamily="34" charset="0"/>
              <a:buChar char="•"/>
            </a:pPr>
            <a:r>
              <a:rPr lang="en-US" altLang="en-US" sz="2400" b="0" dirty="0">
                <a:cs typeface="Arial"/>
              </a:rPr>
              <a:t>Remember: perspiration cannot transmit bloodborne pathogens</a:t>
            </a:r>
          </a:p>
        </p:txBody>
      </p:sp>
      <p:sp>
        <p:nvSpPr>
          <p:cNvPr id="31746" name="Rectangle 2"/>
          <p:cNvSpPr>
            <a:spLocks noGrp="1" noChangeArrowheads="1"/>
          </p:cNvSpPr>
          <p:nvPr>
            <p:ph type="title"/>
          </p:nvPr>
        </p:nvSpPr>
        <p:spPr>
          <a:xfrm>
            <a:off x="600456" y="264541"/>
            <a:ext cx="10515600" cy="1088771"/>
          </a:xfrm>
        </p:spPr>
        <p:txBody>
          <a:bodyPr>
            <a:normAutofit/>
          </a:bodyPr>
          <a:lstStyle/>
          <a:p>
            <a:pPr eaLnBrk="1" hangingPunct="1"/>
            <a:r>
              <a:rPr lang="en-US" altLang="en-US" dirty="0">
                <a:cs typeface="Arial"/>
              </a:rPr>
              <a:t>Standard  Precautions</a:t>
            </a:r>
          </a:p>
        </p:txBody>
      </p:sp>
      <p:pic>
        <p:nvPicPr>
          <p:cNvPr id="3" name="Picture 2" descr="A pumpkin with a hole in it&#10;&#10;Description automatically generated">
            <a:extLst>
              <a:ext uri="{FF2B5EF4-FFF2-40B4-BE49-F238E27FC236}">
                <a16:creationId xmlns:a16="http://schemas.microsoft.com/office/drawing/2014/main" id="{C943CA44-99CC-4285-CE5F-65FE2A4DF76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9048651" y="1775722"/>
            <a:ext cx="2381250" cy="38195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7409081E-A58A-B788-24B4-F18BDCB39C6D}"/>
              </a:ext>
            </a:extLst>
          </p:cNvPr>
          <p:cNvSpPr txBox="1"/>
          <p:nvPr/>
        </p:nvSpPr>
        <p:spPr>
          <a:xfrm>
            <a:off x="9048651" y="5595247"/>
            <a:ext cx="2381250" cy="369332"/>
          </a:xfrm>
          <a:prstGeom prst="rect">
            <a:avLst/>
          </a:prstGeom>
          <a:noFill/>
        </p:spPr>
        <p:txBody>
          <a:bodyPr wrap="square" rtlCol="0">
            <a:spAutoFit/>
          </a:bodyPr>
          <a:lstStyle/>
          <a:p>
            <a:r>
              <a:rPr lang="en-US" sz="900" dirty="0">
                <a:hlinkClick r:id="rId3" tooltip="https://www.michaeltyler.co.uk/vomit/"/>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34537046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BAB4D-5DE5-D36A-4723-277874E0F603}"/>
              </a:ext>
            </a:extLst>
          </p:cNvPr>
          <p:cNvSpPr>
            <a:spLocks noGrp="1"/>
          </p:cNvSpPr>
          <p:nvPr>
            <p:ph type="title"/>
          </p:nvPr>
        </p:nvSpPr>
        <p:spPr/>
        <p:txBody>
          <a:bodyPr/>
          <a:lstStyle/>
          <a:p>
            <a:r>
              <a:rPr lang="en-US" dirty="0"/>
              <a:t>Microorganisms (Microbes)</a:t>
            </a:r>
          </a:p>
        </p:txBody>
      </p:sp>
      <p:sp>
        <p:nvSpPr>
          <p:cNvPr id="3" name="Content Placeholder 2">
            <a:extLst>
              <a:ext uri="{FF2B5EF4-FFF2-40B4-BE49-F238E27FC236}">
                <a16:creationId xmlns:a16="http://schemas.microsoft.com/office/drawing/2014/main" id="{9216AE89-5892-D12C-5F27-2306B32526C8}"/>
              </a:ext>
            </a:extLst>
          </p:cNvPr>
          <p:cNvSpPr>
            <a:spLocks noGrp="1"/>
          </p:cNvSpPr>
          <p:nvPr>
            <p:ph idx="1"/>
          </p:nvPr>
        </p:nvSpPr>
        <p:spPr/>
        <p:txBody>
          <a:bodyPr/>
          <a:lstStyle/>
          <a:p>
            <a:r>
              <a:rPr lang="en-US" dirty="0"/>
              <a:t>3 Basic Types:</a:t>
            </a:r>
          </a:p>
          <a:p>
            <a:pPr marL="457200" indent="-457200">
              <a:buFont typeface="Arial" panose="020B0604020202020204" pitchFamily="34" charset="0"/>
              <a:buChar char="•"/>
            </a:pPr>
            <a:r>
              <a:rPr lang="en-US" b="0" dirty="0"/>
              <a:t>Bacteria </a:t>
            </a:r>
          </a:p>
          <a:p>
            <a:pPr marL="457200" indent="-457200">
              <a:buFont typeface="Arial" panose="020B0604020202020204" pitchFamily="34" charset="0"/>
              <a:buChar char="•"/>
            </a:pPr>
            <a:r>
              <a:rPr lang="en-US" b="0" dirty="0"/>
              <a:t>Virus</a:t>
            </a:r>
          </a:p>
          <a:p>
            <a:pPr marL="457200" indent="-457200">
              <a:buFont typeface="Arial" panose="020B0604020202020204" pitchFamily="34" charset="0"/>
              <a:buChar char="•"/>
            </a:pPr>
            <a:r>
              <a:rPr lang="en-US" b="0" dirty="0"/>
              <a:t>Fungus</a:t>
            </a:r>
          </a:p>
        </p:txBody>
      </p:sp>
      <p:pic>
        <p:nvPicPr>
          <p:cNvPr id="24" name="Picture 23" descr="A close-up of bacteria&#10;&#10;Description automatically generated">
            <a:extLst>
              <a:ext uri="{FF2B5EF4-FFF2-40B4-BE49-F238E27FC236}">
                <a16:creationId xmlns:a16="http://schemas.microsoft.com/office/drawing/2014/main" id="{7C9ED2F0-81A5-E848-3969-95096D38F30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804029" y="1825625"/>
            <a:ext cx="5248275" cy="29527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8442972"/>
      </p:ext>
    </p:extLst>
  </p:cSld>
  <p:clrMapOvr>
    <a:masterClrMapping/>
  </p:clrMapOvr>
  <mc:AlternateContent xmlns:mc="http://schemas.openxmlformats.org/markup-compatibility/2006" xmlns:p14="http://schemas.microsoft.com/office/powerpoint/2010/main">
    <mc:Choice Requires="p14">
      <p:transition spd="slow" p14:dur="2000" advTm="16970"/>
    </mc:Choice>
    <mc:Fallback xmlns="">
      <p:transition spd="slow" advTm="1697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593" y="1214056"/>
            <a:ext cx="7317672" cy="4936577"/>
          </a:xfrm>
        </p:spPr>
        <p:txBody>
          <a:bodyPr>
            <a:noAutofit/>
          </a:bodyPr>
          <a:lstStyle/>
          <a:p>
            <a:pPr>
              <a:lnSpc>
                <a:spcPct val="110000"/>
              </a:lnSpc>
            </a:pPr>
            <a:r>
              <a:rPr lang="en-US" sz="2200" dirty="0"/>
              <a:t>Streptococcus (strep throat)</a:t>
            </a:r>
          </a:p>
          <a:p>
            <a:pPr marL="285750" indent="-285750">
              <a:lnSpc>
                <a:spcPct val="110000"/>
              </a:lnSpc>
              <a:buFont typeface="Arial" panose="020B0604020202020204" pitchFamily="34" charset="0"/>
              <a:buChar char="•"/>
            </a:pPr>
            <a:r>
              <a:rPr lang="en-US" sz="2000" b="0" dirty="0"/>
              <a:t>Symptoms: sore throat, red spots on back of roof of mouth, swollen glands around neck, headache or body aches</a:t>
            </a:r>
          </a:p>
          <a:p>
            <a:pPr marL="285750" indent="-285750">
              <a:lnSpc>
                <a:spcPct val="110000"/>
              </a:lnSpc>
              <a:buFont typeface="Arial" panose="020B0604020202020204" pitchFamily="34" charset="0"/>
              <a:buChar char="•"/>
            </a:pPr>
            <a:r>
              <a:rPr lang="en-US" sz="2000" b="0" dirty="0"/>
              <a:t>Spread through droplets, sharing drinks, touching contaminated surfaces</a:t>
            </a:r>
          </a:p>
          <a:p>
            <a:pPr marL="285750" indent="-285750">
              <a:lnSpc>
                <a:spcPct val="110000"/>
              </a:lnSpc>
              <a:buFont typeface="Arial" panose="020B0604020202020204" pitchFamily="34" charset="0"/>
              <a:buChar char="•"/>
            </a:pPr>
            <a:r>
              <a:rPr lang="en-US" sz="2000" b="0" dirty="0"/>
              <a:t>Treated with antibiotics</a:t>
            </a:r>
          </a:p>
          <a:p>
            <a:pPr>
              <a:lnSpc>
                <a:spcPct val="110000"/>
              </a:lnSpc>
            </a:pPr>
            <a:r>
              <a:rPr lang="en-US" sz="2200" dirty="0"/>
              <a:t>Staphylococcus (staph)</a:t>
            </a:r>
          </a:p>
          <a:p>
            <a:pPr marL="285750" indent="-285750">
              <a:lnSpc>
                <a:spcPct val="110000"/>
              </a:lnSpc>
              <a:buFont typeface="Arial" panose="020B0604020202020204" pitchFamily="34" charset="0"/>
              <a:buChar char="•"/>
            </a:pPr>
            <a:r>
              <a:rPr lang="en-US" sz="2000" b="0" dirty="0"/>
              <a:t>Often lives on skin and can enter body through broken skin</a:t>
            </a:r>
          </a:p>
          <a:p>
            <a:pPr marL="285750" indent="-285750">
              <a:lnSpc>
                <a:spcPct val="110000"/>
              </a:lnSpc>
              <a:buFont typeface="Arial" panose="020B0604020202020204" pitchFamily="34" charset="0"/>
              <a:buChar char="•"/>
            </a:pPr>
            <a:r>
              <a:rPr lang="en-US" sz="2000" b="0" dirty="0"/>
              <a:t>Causes a painful, blistery skin rash that may be contagious</a:t>
            </a:r>
          </a:p>
          <a:p>
            <a:pPr marL="285750" indent="-285750">
              <a:lnSpc>
                <a:spcPct val="110000"/>
              </a:lnSpc>
              <a:buFont typeface="Arial" panose="020B0604020202020204" pitchFamily="34" charset="0"/>
              <a:buChar char="•"/>
            </a:pPr>
            <a:r>
              <a:rPr lang="en-US" sz="2000" b="0" dirty="0"/>
              <a:t>Treated with antibiotics</a:t>
            </a:r>
          </a:p>
          <a:p>
            <a:pPr>
              <a:lnSpc>
                <a:spcPct val="110000"/>
              </a:lnSpc>
              <a:buNone/>
            </a:pPr>
            <a:endParaRPr lang="en-US" sz="1600" dirty="0"/>
          </a:p>
        </p:txBody>
      </p:sp>
      <p:sp>
        <p:nvSpPr>
          <p:cNvPr id="2" name="Title 1"/>
          <p:cNvSpPr>
            <a:spLocks noGrp="1"/>
          </p:cNvSpPr>
          <p:nvPr>
            <p:ph type="title"/>
          </p:nvPr>
        </p:nvSpPr>
        <p:spPr>
          <a:xfrm>
            <a:off x="480593" y="416702"/>
            <a:ext cx="8758298" cy="681774"/>
          </a:xfrm>
        </p:spPr>
        <p:txBody>
          <a:bodyPr>
            <a:noAutofit/>
          </a:bodyPr>
          <a:lstStyle/>
          <a:p>
            <a:r>
              <a:rPr lang="en-US" sz="2800" b="1" dirty="0"/>
              <a:t>Bacteria:</a:t>
            </a:r>
            <a:br>
              <a:rPr lang="en-US" sz="2800" b="1" dirty="0"/>
            </a:br>
            <a:endParaRPr lang="en-US" sz="2800" dirty="0"/>
          </a:p>
        </p:txBody>
      </p:sp>
      <p:pic>
        <p:nvPicPr>
          <p:cNvPr id="6" name="Picture 5" descr="A person taking a swab out of his mouth&#10;&#10;Description automatically generated">
            <a:extLst>
              <a:ext uri="{FF2B5EF4-FFF2-40B4-BE49-F238E27FC236}">
                <a16:creationId xmlns:a16="http://schemas.microsoft.com/office/drawing/2014/main" id="{E37D2FDC-3AE6-6945-ECC6-534029C6EED0}"/>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19977"/>
          <a:stretch/>
        </p:blipFill>
        <p:spPr>
          <a:xfrm>
            <a:off x="8064536" y="1252917"/>
            <a:ext cx="3472104" cy="2812220"/>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7D637947-9263-C4DF-16F5-CBF68E988301}"/>
              </a:ext>
            </a:extLst>
          </p:cNvPr>
          <p:cNvSpPr txBox="1"/>
          <p:nvPr/>
        </p:nvSpPr>
        <p:spPr>
          <a:xfrm>
            <a:off x="8064536" y="4065465"/>
            <a:ext cx="3205833" cy="230832"/>
          </a:xfrm>
          <a:prstGeom prst="rect">
            <a:avLst/>
          </a:prstGeom>
          <a:noFill/>
        </p:spPr>
        <p:txBody>
          <a:bodyPr wrap="square" rtlCol="0">
            <a:spAutoFit/>
          </a:bodyPr>
          <a:lstStyle/>
          <a:p>
            <a:r>
              <a:rPr lang="en-US" sz="900" dirty="0">
                <a:hlinkClick r:id="rId5" tooltip="https://www.bmj.com/content/358/bmj.j3887"/>
              </a:rPr>
              <a:t>This Photo</a:t>
            </a:r>
            <a:r>
              <a:rPr lang="en-US" sz="900" dirty="0"/>
              <a:t> by Unknown Author is licensed under </a:t>
            </a:r>
            <a:r>
              <a:rPr lang="en-US" sz="900" dirty="0">
                <a:hlinkClick r:id="rId6" tooltip="https://creativecommons.org/licenses/by-nc/3.0/"/>
              </a:rPr>
              <a:t>CC BY-NC</a:t>
            </a:r>
            <a:endParaRPr lang="en-US" sz="900" dirty="0"/>
          </a:p>
        </p:txBody>
      </p:sp>
      <p:pic>
        <p:nvPicPr>
          <p:cNvPr id="15" name="Picture 14" descr="A close-up of a person's arm&#10;&#10;Description automatically generated">
            <a:extLst>
              <a:ext uri="{FF2B5EF4-FFF2-40B4-BE49-F238E27FC236}">
                <a16:creationId xmlns:a16="http://schemas.microsoft.com/office/drawing/2014/main" id="{913ED19E-4DCF-1345-28A3-FE1623BC011D}"/>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8306082" y="4296297"/>
            <a:ext cx="2989011" cy="2241758"/>
          </a:xfrm>
          <a:prstGeom prst="rect">
            <a:avLst/>
          </a:prstGeom>
          <a:ln>
            <a:noFill/>
          </a:ln>
          <a:effectLst>
            <a:outerShdw blurRad="292100" dist="139700" dir="2700000" algn="tl" rotWithShape="0">
              <a:srgbClr val="333333">
                <a:alpha val="65000"/>
              </a:srgbClr>
            </a:outerShdw>
          </a:effectLst>
        </p:spPr>
      </p:pic>
      <p:sp>
        <p:nvSpPr>
          <p:cNvPr id="16" name="TextBox 15">
            <a:extLst>
              <a:ext uri="{FF2B5EF4-FFF2-40B4-BE49-F238E27FC236}">
                <a16:creationId xmlns:a16="http://schemas.microsoft.com/office/drawing/2014/main" id="{5DB031F4-B8B8-1A02-3C29-B28061FD84EA}"/>
              </a:ext>
            </a:extLst>
          </p:cNvPr>
          <p:cNvSpPr txBox="1"/>
          <p:nvPr/>
        </p:nvSpPr>
        <p:spPr>
          <a:xfrm>
            <a:off x="8230579" y="6486364"/>
            <a:ext cx="3140016" cy="230832"/>
          </a:xfrm>
          <a:prstGeom prst="rect">
            <a:avLst/>
          </a:prstGeom>
          <a:noFill/>
        </p:spPr>
        <p:txBody>
          <a:bodyPr wrap="square" rtlCol="0">
            <a:spAutoFit/>
          </a:bodyPr>
          <a:lstStyle/>
          <a:p>
            <a:r>
              <a:rPr lang="en-US" sz="900" dirty="0">
                <a:hlinkClick r:id="rId8" tooltip="https://www.wikidoc.org/index.php/Drug_allergy_differential_diagnosis"/>
              </a:rPr>
              <a:t>This Photo</a:t>
            </a:r>
            <a:r>
              <a:rPr lang="en-US" sz="900" dirty="0"/>
              <a:t> by Unknown Author is licensed under </a:t>
            </a:r>
            <a:r>
              <a:rPr lang="en-US" sz="900" dirty="0">
                <a:hlinkClick r:id="rId9" tooltip="https://creativecommons.org/licenses/by-sa/3.0/"/>
              </a:rPr>
              <a:t>CC BY-SA</a:t>
            </a:r>
            <a:endParaRPr lang="en-US" sz="900" dirty="0"/>
          </a:p>
        </p:txBody>
      </p:sp>
    </p:spTree>
    <p:custDataLst>
      <p:tags r:id="rId1"/>
    </p:custDataLst>
    <p:extLst>
      <p:ext uri="{BB962C8B-B14F-4D97-AF65-F5344CB8AC3E}">
        <p14:creationId xmlns:p14="http://schemas.microsoft.com/office/powerpoint/2010/main" val="3571460336"/>
      </p:ext>
    </p:extLst>
  </p:cSld>
  <p:clrMapOvr>
    <a:masterClrMapping/>
  </p:clrMapOvr>
  <mc:AlternateContent xmlns:mc="http://schemas.openxmlformats.org/markup-compatibility/2006" xmlns:p14="http://schemas.microsoft.com/office/powerpoint/2010/main">
    <mc:Choice Requires="p14">
      <p:transition spd="slow" p14:dur="2000" advTm="143491"/>
    </mc:Choice>
    <mc:Fallback xmlns="">
      <p:transition spd="slow" advTm="143491"/>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FCF1A-E21C-4F07-2CD6-BEC7A0B64CE1}"/>
              </a:ext>
            </a:extLst>
          </p:cNvPr>
          <p:cNvSpPr>
            <a:spLocks noGrp="1"/>
          </p:cNvSpPr>
          <p:nvPr>
            <p:ph idx="1"/>
          </p:nvPr>
        </p:nvSpPr>
        <p:spPr>
          <a:xfrm>
            <a:off x="700049" y="905256"/>
            <a:ext cx="10341634" cy="5737084"/>
          </a:xfrm>
        </p:spPr>
        <p:txBody>
          <a:bodyPr>
            <a:normAutofit fontScale="92500"/>
          </a:bodyPr>
          <a:lstStyle/>
          <a:p>
            <a:pPr>
              <a:lnSpc>
                <a:spcPct val="110000"/>
              </a:lnSpc>
            </a:pPr>
            <a:r>
              <a:rPr lang="en-US" sz="2600" dirty="0"/>
              <a:t>Mycobacterium Tuberculosis (TB)</a:t>
            </a:r>
          </a:p>
          <a:p>
            <a:pPr marL="457200" indent="-457200">
              <a:lnSpc>
                <a:spcPct val="110000"/>
              </a:lnSpc>
              <a:buFont typeface="Arial" panose="020B0604020202020204" pitchFamily="34" charset="0"/>
              <a:buChar char="•"/>
            </a:pPr>
            <a:r>
              <a:rPr lang="en-US" sz="2600" b="0" dirty="0"/>
              <a:t>Contagious infection caused by bacteria that affects the lungs </a:t>
            </a:r>
          </a:p>
          <a:p>
            <a:pPr marL="457200" indent="-457200">
              <a:lnSpc>
                <a:spcPct val="110000"/>
              </a:lnSpc>
              <a:buFont typeface="Arial" panose="020B0604020202020204" pitchFamily="34" charset="0"/>
              <a:buChar char="•"/>
            </a:pPr>
            <a:r>
              <a:rPr lang="en-US" sz="2600" b="0" dirty="0"/>
              <a:t>May also affect other organs</a:t>
            </a:r>
          </a:p>
          <a:p>
            <a:pPr marL="457200" indent="-457200">
              <a:lnSpc>
                <a:spcPct val="110000"/>
              </a:lnSpc>
              <a:buFont typeface="Arial" panose="020B0604020202020204" pitchFamily="34" charset="0"/>
              <a:buChar char="•"/>
            </a:pPr>
            <a:r>
              <a:rPr lang="en-US" sz="2600" b="0" dirty="0"/>
              <a:t>Symptoms: fatigue, shortness of breath, weight loss, fever, chills, night sweats, excessive coughing, and hemoptysis (coughing up blood).</a:t>
            </a:r>
          </a:p>
          <a:p>
            <a:pPr marL="457200" indent="-457200">
              <a:lnSpc>
                <a:spcPct val="110000"/>
              </a:lnSpc>
              <a:buFont typeface="Arial" panose="020B0604020202020204" pitchFamily="34" charset="0"/>
              <a:buChar char="•"/>
            </a:pPr>
            <a:r>
              <a:rPr lang="en-US" sz="2600" b="0" dirty="0"/>
              <a:t>More likely to be spread in community living environments (nursing homes and other care facilities) where people live in close proximity to others.</a:t>
            </a:r>
          </a:p>
          <a:p>
            <a:pPr marL="457200" indent="-457200">
              <a:lnSpc>
                <a:spcPct val="110000"/>
              </a:lnSpc>
              <a:buFont typeface="Arial" panose="020B0604020202020204" pitchFamily="34" charset="0"/>
              <a:buChar char="•"/>
            </a:pPr>
            <a:r>
              <a:rPr lang="en-US" sz="2600" b="0" dirty="0"/>
              <a:t>Can be latent or active:</a:t>
            </a:r>
          </a:p>
          <a:p>
            <a:pPr marL="1143000" lvl="1" indent="-457200">
              <a:lnSpc>
                <a:spcPct val="110000"/>
              </a:lnSpc>
            </a:pPr>
            <a:r>
              <a:rPr lang="en-US" dirty="0"/>
              <a:t>Latent: not contagious</a:t>
            </a:r>
          </a:p>
          <a:p>
            <a:pPr marL="1143000" lvl="1" indent="-457200">
              <a:lnSpc>
                <a:spcPct val="110000"/>
              </a:lnSpc>
            </a:pPr>
            <a:r>
              <a:rPr lang="en-US" b="0" dirty="0"/>
              <a:t>Active: contagious</a:t>
            </a:r>
          </a:p>
          <a:p>
            <a:pPr marL="457200" indent="-457200">
              <a:lnSpc>
                <a:spcPct val="110000"/>
              </a:lnSpc>
              <a:buFont typeface="Arial" panose="020B0604020202020204" pitchFamily="34" charset="0"/>
              <a:buChar char="•"/>
            </a:pPr>
            <a:r>
              <a:rPr lang="en-US" sz="2600" b="0" dirty="0"/>
              <a:t>Treated with extensive antibiotics over several months</a:t>
            </a:r>
          </a:p>
          <a:p>
            <a:pPr marL="457200" indent="-457200">
              <a:lnSpc>
                <a:spcPct val="110000"/>
              </a:lnSpc>
              <a:buFont typeface="Arial" panose="020B0604020202020204" pitchFamily="34" charset="0"/>
              <a:buChar char="•"/>
            </a:pPr>
            <a:r>
              <a:rPr lang="en-US" sz="2600" b="0" dirty="0"/>
              <a:t>Exposure can be detected through Mantoux (TB skin test) or TB blood test.</a:t>
            </a:r>
            <a:endParaRPr lang="en-US" sz="2600" dirty="0"/>
          </a:p>
        </p:txBody>
      </p:sp>
      <p:sp>
        <p:nvSpPr>
          <p:cNvPr id="2" name="Title 1">
            <a:extLst>
              <a:ext uri="{FF2B5EF4-FFF2-40B4-BE49-F238E27FC236}">
                <a16:creationId xmlns:a16="http://schemas.microsoft.com/office/drawing/2014/main" id="{9508E37E-42D5-4E9F-2001-5D410B0F9D58}"/>
              </a:ext>
            </a:extLst>
          </p:cNvPr>
          <p:cNvSpPr>
            <a:spLocks noGrp="1"/>
          </p:cNvSpPr>
          <p:nvPr>
            <p:ph type="title"/>
          </p:nvPr>
        </p:nvSpPr>
        <p:spPr>
          <a:xfrm>
            <a:off x="700049" y="389270"/>
            <a:ext cx="8758298" cy="681774"/>
          </a:xfrm>
        </p:spPr>
        <p:txBody>
          <a:bodyPr>
            <a:noAutofit/>
          </a:bodyPr>
          <a:lstStyle/>
          <a:p>
            <a:r>
              <a:rPr lang="en-US" sz="2800" b="1" dirty="0"/>
              <a:t>Bacteria:</a:t>
            </a:r>
            <a:br>
              <a:rPr lang="en-US" sz="2800" b="1" dirty="0"/>
            </a:br>
            <a:endParaRPr lang="en-US" sz="2800" dirty="0"/>
          </a:p>
        </p:txBody>
      </p:sp>
    </p:spTree>
    <p:extLst>
      <p:ext uri="{BB962C8B-B14F-4D97-AF65-F5344CB8AC3E}">
        <p14:creationId xmlns:p14="http://schemas.microsoft.com/office/powerpoint/2010/main" val="3337304634"/>
      </p:ext>
    </p:extLst>
  </p:cSld>
  <p:clrMapOvr>
    <a:masterClrMapping/>
  </p:clrMapOvr>
  <mc:AlternateContent xmlns:mc="http://schemas.openxmlformats.org/markup-compatibility/2006" xmlns:p14="http://schemas.microsoft.com/office/powerpoint/2010/main">
    <mc:Choice Requires="p14">
      <p:transition spd="slow" p14:dur="2000" advTm="209794"/>
    </mc:Choice>
    <mc:Fallback xmlns="">
      <p:transition spd="slow" advTm="209794"/>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FCF1A-E21C-4F07-2CD6-BEC7A0B64CE1}"/>
              </a:ext>
            </a:extLst>
          </p:cNvPr>
          <p:cNvSpPr>
            <a:spLocks noGrp="1"/>
          </p:cNvSpPr>
          <p:nvPr>
            <p:ph idx="1"/>
          </p:nvPr>
        </p:nvSpPr>
        <p:spPr>
          <a:xfrm>
            <a:off x="577970" y="500332"/>
            <a:ext cx="8479766" cy="6021238"/>
          </a:xfrm>
        </p:spPr>
        <p:txBody>
          <a:bodyPr>
            <a:normAutofit/>
          </a:bodyPr>
          <a:lstStyle/>
          <a:p>
            <a:pPr>
              <a:lnSpc>
                <a:spcPct val="110000"/>
              </a:lnSpc>
            </a:pPr>
            <a:r>
              <a:rPr lang="en-US" sz="2600" dirty="0"/>
              <a:t>Fungus:</a:t>
            </a:r>
          </a:p>
          <a:p>
            <a:pPr>
              <a:lnSpc>
                <a:spcPct val="110000"/>
              </a:lnSpc>
            </a:pPr>
            <a:r>
              <a:rPr lang="en-US" sz="2600" dirty="0"/>
              <a:t>Candida Albicans (Yeast Infection) </a:t>
            </a:r>
            <a:endParaRPr lang="en-US" sz="2600" b="0" dirty="0"/>
          </a:p>
          <a:p>
            <a:pPr marL="457200" indent="-457200">
              <a:lnSpc>
                <a:spcPct val="110000"/>
              </a:lnSpc>
              <a:buFont typeface="Arial" panose="020B0604020202020204" pitchFamily="34" charset="0"/>
              <a:buChar char="•"/>
            </a:pPr>
            <a:r>
              <a:rPr lang="en-US" sz="2600" b="0" dirty="0"/>
              <a:t>Fungal infection of the mouth (Thrush) or the vagina</a:t>
            </a:r>
          </a:p>
          <a:p>
            <a:pPr marL="457200" indent="-457200">
              <a:lnSpc>
                <a:spcPct val="110000"/>
              </a:lnSpc>
              <a:buFont typeface="Arial" panose="020B0604020202020204" pitchFamily="34" charset="0"/>
              <a:buChar char="•"/>
            </a:pPr>
            <a:r>
              <a:rPr lang="en-US" sz="2600" b="0" dirty="0"/>
              <a:t>Not typically contagious</a:t>
            </a:r>
          </a:p>
          <a:p>
            <a:pPr marL="457200" indent="-457200">
              <a:lnSpc>
                <a:spcPct val="110000"/>
              </a:lnSpc>
              <a:buFont typeface="Arial" panose="020B0604020202020204" pitchFamily="34" charset="0"/>
              <a:buChar char="•"/>
            </a:pPr>
            <a:r>
              <a:rPr lang="en-US" sz="2600" b="0" dirty="0"/>
              <a:t>Symptoms of thrush: soreness of mouth, difficulty swallowing, white coating on mouth and tongue, cracks and redness of corners of the mouth</a:t>
            </a:r>
          </a:p>
          <a:p>
            <a:pPr marL="457200" indent="-457200">
              <a:lnSpc>
                <a:spcPct val="110000"/>
              </a:lnSpc>
              <a:buFont typeface="Arial" panose="020B0604020202020204" pitchFamily="34" charset="0"/>
              <a:buChar char="•"/>
            </a:pPr>
            <a:r>
              <a:rPr lang="en-US" sz="2600" b="0" dirty="0"/>
              <a:t>Symptoms of a vaginal yeast infection: itching, burning, and soreness of the vaginal area and thick, white discharge</a:t>
            </a:r>
          </a:p>
          <a:p>
            <a:pPr marL="457200" indent="-457200">
              <a:lnSpc>
                <a:spcPct val="110000"/>
              </a:lnSpc>
              <a:buFont typeface="Arial" panose="020B0604020202020204" pitchFamily="34" charset="0"/>
              <a:buChar char="•"/>
            </a:pPr>
            <a:r>
              <a:rPr lang="en-US" sz="2600" b="0" dirty="0"/>
              <a:t>Treated with antifungal medications</a:t>
            </a:r>
            <a:endParaRPr lang="en-US" sz="2600" dirty="0"/>
          </a:p>
        </p:txBody>
      </p:sp>
      <p:pic>
        <p:nvPicPr>
          <p:cNvPr id="6" name="Picture 5" descr="A close up of a person's mouth and tongue&#10;&#10;Description automatically generated">
            <a:extLst>
              <a:ext uri="{FF2B5EF4-FFF2-40B4-BE49-F238E27FC236}">
                <a16:creationId xmlns:a16="http://schemas.microsoft.com/office/drawing/2014/main" id="{D9FE5D7B-6030-1C6F-B026-26781CADC1C7}"/>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9142283" y="1476751"/>
            <a:ext cx="2484137" cy="3210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a:extLst>
              <a:ext uri="{FF2B5EF4-FFF2-40B4-BE49-F238E27FC236}">
                <a16:creationId xmlns:a16="http://schemas.microsoft.com/office/drawing/2014/main" id="{60A18DE5-3DDC-75FD-49DC-C90C72C53EDF}"/>
              </a:ext>
            </a:extLst>
          </p:cNvPr>
          <p:cNvSpPr txBox="1"/>
          <p:nvPr/>
        </p:nvSpPr>
        <p:spPr>
          <a:xfrm>
            <a:off x="9142283" y="4687020"/>
            <a:ext cx="3009251" cy="230832"/>
          </a:xfrm>
          <a:prstGeom prst="rect">
            <a:avLst/>
          </a:prstGeom>
          <a:noFill/>
        </p:spPr>
        <p:txBody>
          <a:bodyPr wrap="square" rtlCol="0">
            <a:spAutoFit/>
          </a:bodyPr>
          <a:lstStyle/>
          <a:p>
            <a:r>
              <a:rPr lang="en-US" sz="900" dirty="0">
                <a:hlinkClick r:id="rId3" tooltip="https://pressbooks.bccampus.ca/clinicalproceduresforsaferpatientcaretrubscn/chapter/2-12-head-to-toe-assessment-integument-assessment/"/>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2088394969"/>
      </p:ext>
    </p:extLst>
  </p:cSld>
  <p:clrMapOvr>
    <a:masterClrMapping/>
  </p:clrMapOvr>
  <mc:AlternateContent xmlns:mc="http://schemas.openxmlformats.org/markup-compatibility/2006" xmlns:p14="http://schemas.microsoft.com/office/powerpoint/2010/main">
    <mc:Choice Requires="p14">
      <p:transition spd="slow" p14:dur="2000" advTm="142148"/>
    </mc:Choice>
    <mc:Fallback xmlns="">
      <p:transition spd="slow" advTm="142148"/>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FCF1A-E21C-4F07-2CD6-BEC7A0B64CE1}"/>
              </a:ext>
            </a:extLst>
          </p:cNvPr>
          <p:cNvSpPr>
            <a:spLocks noGrp="1"/>
          </p:cNvSpPr>
          <p:nvPr>
            <p:ph idx="1"/>
          </p:nvPr>
        </p:nvSpPr>
        <p:spPr>
          <a:xfrm>
            <a:off x="577970" y="500332"/>
            <a:ext cx="8183504" cy="6021238"/>
          </a:xfrm>
        </p:spPr>
        <p:txBody>
          <a:bodyPr>
            <a:normAutofit/>
          </a:bodyPr>
          <a:lstStyle/>
          <a:p>
            <a:pPr>
              <a:lnSpc>
                <a:spcPct val="110000"/>
              </a:lnSpc>
            </a:pPr>
            <a:r>
              <a:rPr lang="en-US" sz="2600" dirty="0"/>
              <a:t>Fungus:</a:t>
            </a:r>
          </a:p>
          <a:p>
            <a:pPr>
              <a:lnSpc>
                <a:spcPct val="110000"/>
              </a:lnSpc>
            </a:pPr>
            <a:r>
              <a:rPr lang="en-US" sz="2600" dirty="0"/>
              <a:t>Tinea Corporis (Ringworm) </a:t>
            </a:r>
            <a:endParaRPr lang="en-US" sz="2600" b="0" dirty="0"/>
          </a:p>
          <a:p>
            <a:pPr marL="457200" indent="-457200">
              <a:lnSpc>
                <a:spcPct val="110000"/>
              </a:lnSpc>
              <a:buFont typeface="Arial" panose="020B0604020202020204" pitchFamily="34" charset="0"/>
              <a:buChar char="•"/>
            </a:pPr>
            <a:r>
              <a:rPr lang="en-US" sz="2600" b="0" dirty="0"/>
              <a:t>Reddened, circular rash: red ring with clear center</a:t>
            </a:r>
          </a:p>
          <a:p>
            <a:pPr marL="457200" indent="-457200">
              <a:lnSpc>
                <a:spcPct val="110000"/>
              </a:lnSpc>
              <a:buFont typeface="Arial" panose="020B0604020202020204" pitchFamily="34" charset="0"/>
              <a:buChar char="•"/>
            </a:pPr>
            <a:r>
              <a:rPr lang="en-US" sz="2600" b="0" dirty="0"/>
              <a:t>Contagious: spread through contact with an infected animal, person, or by touching a contaminated surface</a:t>
            </a:r>
          </a:p>
          <a:p>
            <a:pPr marL="457200" indent="-457200">
              <a:lnSpc>
                <a:spcPct val="110000"/>
              </a:lnSpc>
              <a:buFont typeface="Arial" panose="020B0604020202020204" pitchFamily="34" charset="0"/>
              <a:buChar char="•"/>
            </a:pPr>
            <a:r>
              <a:rPr lang="en-US" sz="2600" b="0" dirty="0"/>
              <a:t>Can occur anywhere on the body</a:t>
            </a:r>
          </a:p>
          <a:p>
            <a:pPr marL="457200" indent="-457200">
              <a:lnSpc>
                <a:spcPct val="110000"/>
              </a:lnSpc>
              <a:buFont typeface="Arial" panose="020B0604020202020204" pitchFamily="34" charset="0"/>
              <a:buChar char="•"/>
            </a:pPr>
            <a:r>
              <a:rPr lang="en-US" sz="2600" b="0" dirty="0"/>
              <a:t>May be spread through sharing tub/shower facilities</a:t>
            </a:r>
          </a:p>
          <a:p>
            <a:pPr marL="457200" indent="-457200">
              <a:lnSpc>
                <a:spcPct val="110000"/>
              </a:lnSpc>
              <a:buFont typeface="Arial" panose="020B0604020202020204" pitchFamily="34" charset="0"/>
              <a:buChar char="•"/>
            </a:pPr>
            <a:r>
              <a:rPr lang="en-US" sz="2600" b="0" dirty="0"/>
              <a:t>May be spread through sharing personal items: bedding, towels, clothing, hairbrushes, etc.</a:t>
            </a:r>
          </a:p>
          <a:p>
            <a:pPr marL="457200" indent="-457200">
              <a:lnSpc>
                <a:spcPct val="110000"/>
              </a:lnSpc>
              <a:buFont typeface="Arial" panose="020B0604020202020204" pitchFamily="34" charset="0"/>
              <a:buChar char="•"/>
            </a:pPr>
            <a:r>
              <a:rPr lang="en-US" sz="2600" b="0" dirty="0"/>
              <a:t>Treated with antifungal medications</a:t>
            </a:r>
            <a:endParaRPr lang="en-US" sz="2600" dirty="0"/>
          </a:p>
        </p:txBody>
      </p:sp>
      <p:pic>
        <p:nvPicPr>
          <p:cNvPr id="4" name="Picture 3" descr="A close-up of a skin with a blister&#10;&#10;Description automatically generated">
            <a:extLst>
              <a:ext uri="{FF2B5EF4-FFF2-40B4-BE49-F238E27FC236}">
                <a16:creationId xmlns:a16="http://schemas.microsoft.com/office/drawing/2014/main" id="{F779F141-CD09-DEA1-0E59-2EEA4F82C9DB}"/>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4607" r="24359"/>
          <a:stretch/>
        </p:blipFill>
        <p:spPr>
          <a:xfrm>
            <a:off x="8859329" y="2151317"/>
            <a:ext cx="2861529" cy="2719268"/>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2619774D-1D20-0FF3-31EE-D484E37BDE6D}"/>
              </a:ext>
            </a:extLst>
          </p:cNvPr>
          <p:cNvSpPr txBox="1"/>
          <p:nvPr/>
        </p:nvSpPr>
        <p:spPr>
          <a:xfrm>
            <a:off x="8761474" y="4870585"/>
            <a:ext cx="3057238" cy="230832"/>
          </a:xfrm>
          <a:prstGeom prst="rect">
            <a:avLst/>
          </a:prstGeom>
          <a:noFill/>
        </p:spPr>
        <p:txBody>
          <a:bodyPr wrap="square" rtlCol="0">
            <a:spAutoFit/>
          </a:bodyPr>
          <a:lstStyle/>
          <a:p>
            <a:r>
              <a:rPr lang="en-US" sz="900" dirty="0">
                <a:hlinkClick r:id="rId3" tooltip="https://courses.lumenlearning.com/suny-microbiology/chapter/unicellular-eukaryotic-parasites/"/>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3075100564"/>
      </p:ext>
    </p:extLst>
  </p:cSld>
  <p:clrMapOvr>
    <a:masterClrMapping/>
  </p:clrMapOvr>
  <mc:AlternateContent xmlns:mc="http://schemas.openxmlformats.org/markup-compatibility/2006" xmlns:p14="http://schemas.microsoft.com/office/powerpoint/2010/main">
    <mc:Choice Requires="p14">
      <p:transition spd="slow" p14:dur="2000" advTm="53827"/>
    </mc:Choice>
    <mc:Fallback xmlns="">
      <p:transition spd="slow" advTm="53827"/>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35FEB1-6EA0-C351-9045-FB5407202B63}"/>
              </a:ext>
            </a:extLst>
          </p:cNvPr>
          <p:cNvSpPr>
            <a:spLocks noGrp="1"/>
          </p:cNvSpPr>
          <p:nvPr>
            <p:ph idx="1"/>
          </p:nvPr>
        </p:nvSpPr>
        <p:spPr/>
        <p:txBody>
          <a:bodyPr/>
          <a:lstStyle/>
          <a:p>
            <a:pPr>
              <a:lnSpc>
                <a:spcPct val="110000"/>
              </a:lnSpc>
            </a:pPr>
            <a:r>
              <a:rPr lang="en-US" sz="2800" dirty="0"/>
              <a:t>Fungus:</a:t>
            </a:r>
          </a:p>
          <a:p>
            <a:pPr>
              <a:lnSpc>
                <a:spcPct val="110000"/>
              </a:lnSpc>
            </a:pPr>
            <a:r>
              <a:rPr lang="en-US" sz="2800" dirty="0"/>
              <a:t>Tinea </a:t>
            </a:r>
            <a:r>
              <a:rPr lang="en-US" sz="2800" dirty="0" err="1"/>
              <a:t>Capitus</a:t>
            </a:r>
            <a:r>
              <a:rPr lang="en-US" sz="2800" dirty="0"/>
              <a:t>: </a:t>
            </a:r>
            <a:r>
              <a:rPr lang="en-US" sz="2800" b="0" dirty="0"/>
              <a:t>scalp ringworm</a:t>
            </a:r>
            <a:endParaRPr lang="en-US" b="0" dirty="0"/>
          </a:p>
        </p:txBody>
      </p:sp>
      <p:pic>
        <p:nvPicPr>
          <p:cNvPr id="5" name="Picture 4" descr="A close-up of a skin injury&#10;&#10;Description automatically generated">
            <a:extLst>
              <a:ext uri="{FF2B5EF4-FFF2-40B4-BE49-F238E27FC236}">
                <a16:creationId xmlns:a16="http://schemas.microsoft.com/office/drawing/2014/main" id="{13F17D68-9504-FA52-66A2-06C88E23CAE3}"/>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096000" y="1018531"/>
            <a:ext cx="5791200" cy="4927600"/>
          </a:xfrm>
          <a:prstGeom prst="rect">
            <a:avLst/>
          </a:prstGeom>
        </p:spPr>
      </p:pic>
      <p:sp>
        <p:nvSpPr>
          <p:cNvPr id="6" name="TextBox 5">
            <a:extLst>
              <a:ext uri="{FF2B5EF4-FFF2-40B4-BE49-F238E27FC236}">
                <a16:creationId xmlns:a16="http://schemas.microsoft.com/office/drawing/2014/main" id="{888B0BD7-71CF-B380-270B-01CBAE1A8554}"/>
              </a:ext>
            </a:extLst>
          </p:cNvPr>
          <p:cNvSpPr txBox="1"/>
          <p:nvPr/>
        </p:nvSpPr>
        <p:spPr>
          <a:xfrm>
            <a:off x="6096000" y="5946131"/>
            <a:ext cx="5791200" cy="230832"/>
          </a:xfrm>
          <a:prstGeom prst="rect">
            <a:avLst/>
          </a:prstGeom>
          <a:noFill/>
        </p:spPr>
        <p:txBody>
          <a:bodyPr wrap="square" rtlCol="0">
            <a:spAutoFit/>
          </a:bodyPr>
          <a:lstStyle/>
          <a:p>
            <a:r>
              <a:rPr lang="en-US" sz="900">
                <a:hlinkClick r:id="rId3" tooltip="https://www.wikidoc.org/index.php/Tinea_faciei"/>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184624704"/>
      </p:ext>
    </p:extLst>
  </p:cSld>
  <p:clrMapOvr>
    <a:masterClrMapping/>
  </p:clrMapOvr>
  <mc:AlternateContent xmlns:mc="http://schemas.openxmlformats.org/markup-compatibility/2006" xmlns:p14="http://schemas.microsoft.com/office/powerpoint/2010/main">
    <mc:Choice Requires="p14">
      <p:transition spd="slow" p14:dur="2000" advTm="32773"/>
    </mc:Choice>
    <mc:Fallback xmlns="">
      <p:transition spd="slow" advTm="32773"/>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FCF1A-E21C-4F07-2CD6-BEC7A0B64CE1}"/>
              </a:ext>
            </a:extLst>
          </p:cNvPr>
          <p:cNvSpPr>
            <a:spLocks noGrp="1"/>
          </p:cNvSpPr>
          <p:nvPr>
            <p:ph idx="1"/>
          </p:nvPr>
        </p:nvSpPr>
        <p:spPr>
          <a:xfrm>
            <a:off x="577970" y="500332"/>
            <a:ext cx="8673033" cy="5900468"/>
          </a:xfrm>
        </p:spPr>
        <p:txBody>
          <a:bodyPr>
            <a:normAutofit/>
          </a:bodyPr>
          <a:lstStyle/>
          <a:p>
            <a:pPr>
              <a:lnSpc>
                <a:spcPct val="110000"/>
              </a:lnSpc>
            </a:pPr>
            <a:r>
              <a:rPr lang="en-US" sz="2600" dirty="0"/>
              <a:t>Fungus:</a:t>
            </a:r>
          </a:p>
          <a:p>
            <a:pPr>
              <a:lnSpc>
                <a:spcPct val="110000"/>
              </a:lnSpc>
            </a:pPr>
            <a:r>
              <a:rPr lang="en-US" sz="2600" dirty="0"/>
              <a:t>Tinea Pedis (Athlete’s foot)</a:t>
            </a:r>
          </a:p>
          <a:p>
            <a:pPr marL="457200" indent="-457200">
              <a:lnSpc>
                <a:spcPct val="110000"/>
              </a:lnSpc>
              <a:buFont typeface="Arial" panose="020B0604020202020204" pitchFamily="34" charset="0"/>
              <a:buChar char="•"/>
            </a:pPr>
            <a:r>
              <a:rPr lang="en-US" sz="2600" b="0" dirty="0"/>
              <a:t>Most common type of fungal skin infection</a:t>
            </a:r>
          </a:p>
          <a:p>
            <a:pPr marL="457200" indent="-457200">
              <a:lnSpc>
                <a:spcPct val="110000"/>
              </a:lnSpc>
              <a:buFont typeface="Arial" panose="020B0604020202020204" pitchFamily="34" charset="0"/>
              <a:buChar char="•"/>
            </a:pPr>
            <a:r>
              <a:rPr lang="en-US" sz="2600" b="0" dirty="0"/>
              <a:t>Symptoms include red, itchy, flaky, and peeling skin between the toes</a:t>
            </a:r>
          </a:p>
          <a:p>
            <a:pPr marL="457200" indent="-457200">
              <a:lnSpc>
                <a:spcPct val="110000"/>
              </a:lnSpc>
              <a:buFont typeface="Arial" panose="020B0604020202020204" pitchFamily="34" charset="0"/>
              <a:buChar char="•"/>
            </a:pPr>
            <a:r>
              <a:rPr lang="en-US" sz="2600" b="0" dirty="0"/>
              <a:t>Contagious: spread by walking on a contaminated surface or through sharing tub/shower facilities</a:t>
            </a:r>
          </a:p>
          <a:p>
            <a:pPr marL="457200" indent="-457200">
              <a:lnSpc>
                <a:spcPct val="110000"/>
              </a:lnSpc>
              <a:buFont typeface="Arial" panose="020B0604020202020204" pitchFamily="34" charset="0"/>
              <a:buChar char="•"/>
            </a:pPr>
            <a:r>
              <a:rPr lang="en-US" sz="2600" b="0" dirty="0"/>
              <a:t>May be treated with antifungal medications</a:t>
            </a:r>
            <a:endParaRPr lang="en-US" sz="2600" dirty="0"/>
          </a:p>
        </p:txBody>
      </p:sp>
      <p:pic>
        <p:nvPicPr>
          <p:cNvPr id="7" name="Picture 6" descr="Close-up of a foot with a fungus&#10;&#10;Description automatically generated">
            <a:extLst>
              <a:ext uri="{FF2B5EF4-FFF2-40B4-BE49-F238E27FC236}">
                <a16:creationId xmlns:a16="http://schemas.microsoft.com/office/drawing/2014/main" id="{B51AD43C-0F20-B86F-13D5-C1B5A2C7A11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9251003" y="500332"/>
            <a:ext cx="2717591" cy="4334164"/>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4928B890-E450-6411-815E-08CDB877BD00}"/>
              </a:ext>
            </a:extLst>
          </p:cNvPr>
          <p:cNvSpPr txBox="1"/>
          <p:nvPr/>
        </p:nvSpPr>
        <p:spPr>
          <a:xfrm>
            <a:off x="9251003" y="4906504"/>
            <a:ext cx="2717591" cy="369332"/>
          </a:xfrm>
          <a:prstGeom prst="rect">
            <a:avLst/>
          </a:prstGeom>
          <a:noFill/>
        </p:spPr>
        <p:txBody>
          <a:bodyPr wrap="square" rtlCol="0">
            <a:spAutoFit/>
          </a:bodyPr>
          <a:lstStyle/>
          <a:p>
            <a:r>
              <a:rPr lang="en-US" sz="900" dirty="0">
                <a:hlinkClick r:id="rId3" tooltip="https://www.wikidoc.org/index.php/Athlete's_foot_physical_examination"/>
              </a:rPr>
              <a:t>This Photo</a:t>
            </a:r>
            <a:r>
              <a:rPr lang="en-US" sz="900" dirty="0"/>
              <a:t> by Unknown Author is licensed under </a:t>
            </a:r>
            <a:r>
              <a:rPr lang="en-US" sz="900" dirty="0">
                <a:hlinkClick r:id="rId4" tooltip="https://creativecommons.org/licenses/by-sa/3.0/"/>
              </a:rPr>
              <a:t>CC BY-SA</a:t>
            </a:r>
            <a:endParaRPr lang="en-US" sz="900" dirty="0"/>
          </a:p>
        </p:txBody>
      </p:sp>
    </p:spTree>
    <p:extLst>
      <p:ext uri="{BB962C8B-B14F-4D97-AF65-F5344CB8AC3E}">
        <p14:creationId xmlns:p14="http://schemas.microsoft.com/office/powerpoint/2010/main" val="2699322547"/>
      </p:ext>
    </p:extLst>
  </p:cSld>
  <p:clrMapOvr>
    <a:masterClrMapping/>
  </p:clrMapOvr>
  <mc:AlternateContent xmlns:mc="http://schemas.openxmlformats.org/markup-compatibility/2006" xmlns:p14="http://schemas.microsoft.com/office/powerpoint/2010/main">
    <mc:Choice Requires="p14">
      <p:transition spd="slow" p14:dur="2000" advTm="100213"/>
    </mc:Choice>
    <mc:Fallback xmlns="">
      <p:transition spd="slow" advTm="100213"/>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FCF1A-E21C-4F07-2CD6-BEC7A0B64CE1}"/>
              </a:ext>
            </a:extLst>
          </p:cNvPr>
          <p:cNvSpPr>
            <a:spLocks noGrp="1"/>
          </p:cNvSpPr>
          <p:nvPr>
            <p:ph idx="1"/>
          </p:nvPr>
        </p:nvSpPr>
        <p:spPr>
          <a:xfrm>
            <a:off x="534838" y="698739"/>
            <a:ext cx="7742598" cy="5460521"/>
          </a:xfrm>
        </p:spPr>
        <p:txBody>
          <a:bodyPr>
            <a:normAutofit/>
          </a:bodyPr>
          <a:lstStyle/>
          <a:p>
            <a:pPr>
              <a:lnSpc>
                <a:spcPct val="110000"/>
              </a:lnSpc>
            </a:pPr>
            <a:r>
              <a:rPr lang="en-US" sz="2600" dirty="0"/>
              <a:t>Virus:</a:t>
            </a:r>
          </a:p>
          <a:p>
            <a:pPr>
              <a:lnSpc>
                <a:spcPct val="110000"/>
              </a:lnSpc>
            </a:pPr>
            <a:r>
              <a:rPr lang="en-US" sz="2600" dirty="0"/>
              <a:t>Common Cold</a:t>
            </a:r>
            <a:endParaRPr lang="en-US" sz="2600" b="0" dirty="0"/>
          </a:p>
          <a:p>
            <a:pPr marL="457200" indent="-457200">
              <a:lnSpc>
                <a:spcPct val="110000"/>
              </a:lnSpc>
              <a:buFont typeface="Arial" panose="020B0604020202020204" pitchFamily="34" charset="0"/>
              <a:buChar char="•"/>
            </a:pPr>
            <a:r>
              <a:rPr lang="en-US" sz="2600" b="0" dirty="0"/>
              <a:t>Caused by various cold viruses</a:t>
            </a:r>
          </a:p>
          <a:p>
            <a:pPr marL="457200" indent="-457200">
              <a:lnSpc>
                <a:spcPct val="110000"/>
              </a:lnSpc>
              <a:buFont typeface="Arial" panose="020B0604020202020204" pitchFamily="34" charset="0"/>
              <a:buChar char="•"/>
            </a:pPr>
            <a:r>
              <a:rPr lang="en-US" sz="2600" b="0" dirty="0"/>
              <a:t>Symptoms include runny or stuffy nose, sore throat, cough, congestion, sneezing, body aches, and a mild fever</a:t>
            </a:r>
          </a:p>
          <a:p>
            <a:pPr marL="457200" indent="-457200">
              <a:lnSpc>
                <a:spcPct val="110000"/>
              </a:lnSpc>
              <a:buFont typeface="Arial" panose="020B0604020202020204" pitchFamily="34" charset="0"/>
              <a:buChar char="•"/>
            </a:pPr>
            <a:r>
              <a:rPr lang="en-US" sz="2600" b="0" dirty="0"/>
              <a:t>Spread through droplet transmission or touching infected people or contaminated objects</a:t>
            </a:r>
          </a:p>
          <a:p>
            <a:pPr marL="457200" indent="-457200">
              <a:lnSpc>
                <a:spcPct val="110000"/>
              </a:lnSpc>
              <a:buFont typeface="Arial" panose="020B0604020202020204" pitchFamily="34" charset="0"/>
              <a:buChar char="•"/>
            </a:pPr>
            <a:r>
              <a:rPr lang="en-US" sz="2600" b="0" dirty="0"/>
              <a:t>Treatment can include over-the-counter medications to relieve symptoms</a:t>
            </a:r>
            <a:endParaRPr lang="en-US" sz="2600" dirty="0"/>
          </a:p>
        </p:txBody>
      </p:sp>
      <p:pic>
        <p:nvPicPr>
          <p:cNvPr id="4" name="Picture 3" descr="A person blowing her nose into a tissue and holding a mug&#10;&#10;Description automatically generated">
            <a:extLst>
              <a:ext uri="{FF2B5EF4-FFF2-40B4-BE49-F238E27FC236}">
                <a16:creationId xmlns:a16="http://schemas.microsoft.com/office/drawing/2014/main" id="{489AF515-FDFF-E96B-A03F-0E6D0BFD32F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485486" y="2211801"/>
            <a:ext cx="3608748" cy="25982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7A7386A7-A5D1-F5FB-655D-C86201159472}"/>
              </a:ext>
            </a:extLst>
          </p:cNvPr>
          <p:cNvSpPr txBox="1"/>
          <p:nvPr/>
        </p:nvSpPr>
        <p:spPr>
          <a:xfrm>
            <a:off x="8485486" y="4810100"/>
            <a:ext cx="3608748" cy="230832"/>
          </a:xfrm>
          <a:prstGeom prst="rect">
            <a:avLst/>
          </a:prstGeom>
          <a:noFill/>
        </p:spPr>
        <p:txBody>
          <a:bodyPr wrap="square" rtlCol="0">
            <a:spAutoFit/>
          </a:bodyPr>
          <a:lstStyle/>
          <a:p>
            <a:r>
              <a:rPr lang="en-US" sz="900" dirty="0">
                <a:hlinkClick r:id="rId3" tooltip="https://www.doherty.edu.au/news-events/setting-it-straight?year=2020&amp;month=06"/>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3184093179"/>
      </p:ext>
    </p:extLst>
  </p:cSld>
  <p:clrMapOvr>
    <a:masterClrMapping/>
  </p:clrMapOvr>
  <mc:AlternateContent xmlns:mc="http://schemas.openxmlformats.org/markup-compatibility/2006" xmlns:p14="http://schemas.microsoft.com/office/powerpoint/2010/main">
    <mc:Choice Requires="p14">
      <p:transition spd="slow" p14:dur="2000" advTm="70389"/>
    </mc:Choice>
    <mc:Fallback xmlns="">
      <p:transition spd="slow" advTm="70389"/>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FCF1A-E21C-4F07-2CD6-BEC7A0B64CE1}"/>
              </a:ext>
            </a:extLst>
          </p:cNvPr>
          <p:cNvSpPr>
            <a:spLocks noGrp="1"/>
          </p:cNvSpPr>
          <p:nvPr>
            <p:ph idx="1"/>
          </p:nvPr>
        </p:nvSpPr>
        <p:spPr>
          <a:xfrm>
            <a:off x="408319" y="500332"/>
            <a:ext cx="8157710" cy="6021238"/>
          </a:xfrm>
        </p:spPr>
        <p:txBody>
          <a:bodyPr>
            <a:normAutofit fontScale="92500" lnSpcReduction="20000"/>
          </a:bodyPr>
          <a:lstStyle/>
          <a:p>
            <a:pPr>
              <a:lnSpc>
                <a:spcPct val="110000"/>
              </a:lnSpc>
            </a:pPr>
            <a:r>
              <a:rPr lang="en-US" sz="2800" dirty="0"/>
              <a:t>Virus:</a:t>
            </a:r>
          </a:p>
          <a:p>
            <a:pPr>
              <a:lnSpc>
                <a:spcPct val="110000"/>
              </a:lnSpc>
            </a:pPr>
            <a:r>
              <a:rPr lang="en-US" sz="2800" dirty="0"/>
              <a:t>Influenza </a:t>
            </a:r>
          </a:p>
          <a:p>
            <a:pPr marL="457200" indent="-457200">
              <a:lnSpc>
                <a:spcPct val="110000"/>
              </a:lnSpc>
              <a:buFont typeface="Arial" panose="020B0604020202020204" pitchFamily="34" charset="0"/>
              <a:buChar char="•"/>
            </a:pPr>
            <a:r>
              <a:rPr lang="en-US" sz="2600" b="0" dirty="0"/>
              <a:t>Also know as the seasonal “flu”</a:t>
            </a:r>
          </a:p>
          <a:p>
            <a:pPr marL="457200" indent="-457200">
              <a:lnSpc>
                <a:spcPct val="110000"/>
              </a:lnSpc>
              <a:buFont typeface="Arial" panose="020B0604020202020204" pitchFamily="34" charset="0"/>
              <a:buChar char="•"/>
            </a:pPr>
            <a:r>
              <a:rPr lang="en-US" sz="2600" b="0" dirty="0"/>
              <a:t>Symptoms include high fever, chills, cough, sore throat, runny or stuffy nose, body aches, and fatigue.</a:t>
            </a:r>
          </a:p>
          <a:p>
            <a:pPr marL="457200" indent="-457200">
              <a:lnSpc>
                <a:spcPct val="110000"/>
              </a:lnSpc>
              <a:buFont typeface="Arial" panose="020B0604020202020204" pitchFamily="34" charset="0"/>
              <a:buChar char="•"/>
            </a:pPr>
            <a:r>
              <a:rPr lang="en-US" sz="2600" b="0" dirty="0"/>
              <a:t>Spread through droplet transmission or touching infected people or contaminated objects</a:t>
            </a:r>
          </a:p>
          <a:p>
            <a:pPr marL="457200" indent="-457200">
              <a:lnSpc>
                <a:spcPct val="110000"/>
              </a:lnSpc>
              <a:buFont typeface="Arial" panose="020B0604020202020204" pitchFamily="34" charset="0"/>
              <a:buChar char="•"/>
            </a:pPr>
            <a:r>
              <a:rPr lang="en-US" sz="2600" b="0" dirty="0"/>
              <a:t>Highest risk for the elderly, people in community living environments, staff working in health facilities, people with compromised immune systems or chronic diseases, and obesity</a:t>
            </a:r>
          </a:p>
          <a:p>
            <a:pPr marL="457200" indent="-457200">
              <a:lnSpc>
                <a:spcPct val="110000"/>
              </a:lnSpc>
              <a:buFont typeface="Arial" panose="020B0604020202020204" pitchFamily="34" charset="0"/>
              <a:buChar char="•"/>
            </a:pPr>
            <a:r>
              <a:rPr lang="en-US" sz="2600" b="0" dirty="0"/>
              <a:t>Flu vaccine encouraged for elderly residents in long-term care facilities</a:t>
            </a:r>
          </a:p>
          <a:p>
            <a:pPr marL="457200" indent="-457200">
              <a:lnSpc>
                <a:spcPct val="110000"/>
              </a:lnSpc>
              <a:buFont typeface="Arial" panose="020B0604020202020204" pitchFamily="34" charset="0"/>
              <a:buChar char="•"/>
            </a:pPr>
            <a:r>
              <a:rPr lang="en-US" sz="2600" b="0" dirty="0"/>
              <a:t>May be treated with an antiviral drug to shorten the duration of the virus.</a:t>
            </a:r>
          </a:p>
        </p:txBody>
      </p:sp>
      <p:pic>
        <p:nvPicPr>
          <p:cNvPr id="8" name="Picture 7" descr="A person blowing her nose into a tissue next to a glass of water&#10;&#10;Description automatically generated">
            <a:extLst>
              <a:ext uri="{FF2B5EF4-FFF2-40B4-BE49-F238E27FC236}">
                <a16:creationId xmlns:a16="http://schemas.microsoft.com/office/drawing/2014/main" id="{19C5545A-D9D0-755D-D90A-DFD8B11C32C3}"/>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r="17721"/>
          <a:stretch/>
        </p:blipFill>
        <p:spPr>
          <a:xfrm>
            <a:off x="8678173" y="1949570"/>
            <a:ext cx="3217653" cy="26054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a:extLst>
              <a:ext uri="{FF2B5EF4-FFF2-40B4-BE49-F238E27FC236}">
                <a16:creationId xmlns:a16="http://schemas.microsoft.com/office/drawing/2014/main" id="{8A2C9374-292D-081C-C1C8-5E0CD28E78C3}"/>
              </a:ext>
            </a:extLst>
          </p:cNvPr>
          <p:cNvSpPr txBox="1"/>
          <p:nvPr/>
        </p:nvSpPr>
        <p:spPr>
          <a:xfrm>
            <a:off x="8790315" y="4555035"/>
            <a:ext cx="2993367" cy="230832"/>
          </a:xfrm>
          <a:prstGeom prst="rect">
            <a:avLst/>
          </a:prstGeom>
          <a:noFill/>
        </p:spPr>
        <p:txBody>
          <a:bodyPr wrap="square" rtlCol="0">
            <a:spAutoFit/>
          </a:bodyPr>
          <a:lstStyle/>
          <a:p>
            <a:r>
              <a:rPr lang="en-US" sz="900" dirty="0">
                <a:hlinkClick r:id="rId3" tooltip="https://emergency-live.com/de/it/Online/Influenza-Australian-Sintomi-und-Dauer-des-Influenzale-Virus/"/>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3241934512"/>
      </p:ext>
    </p:extLst>
  </p:cSld>
  <p:clrMapOvr>
    <a:masterClrMapping/>
  </p:clrMapOvr>
  <mc:AlternateContent xmlns:mc="http://schemas.openxmlformats.org/markup-compatibility/2006" xmlns:p14="http://schemas.microsoft.com/office/powerpoint/2010/main">
    <mc:Choice Requires="p14">
      <p:transition spd="slow" p14:dur="2000" advTm="338717"/>
    </mc:Choice>
    <mc:Fallback xmlns="">
      <p:transition spd="slow" advTm="338717"/>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2"/>
            <a:ext cx="11420856" cy="5397111"/>
          </a:xfrm>
        </p:spPr>
        <p:txBody>
          <a:bodyPr>
            <a:normAutofit/>
          </a:bodyPr>
          <a:lstStyle/>
          <a:p>
            <a:pPr algn="l" rtl="0" fontAlgn="base"/>
            <a:r>
              <a:rPr lang="en-US" sz="2400" b="1" i="0" dirty="0">
                <a:effectLst/>
                <a:latin typeface="Calibri" panose="020F0502020204030204" pitchFamily="34" charset="0"/>
              </a:rPr>
              <a:t>Body Mechanics</a:t>
            </a:r>
            <a:r>
              <a:rPr lang="en-US" sz="2400" b="0" i="0" dirty="0">
                <a:effectLst/>
                <a:latin typeface="Calibri" panose="020F0502020204030204" pitchFamily="34" charset="0"/>
              </a:rPr>
              <a:t>– the way in which the body moves and maintains balance while making the most efficient use of all its parts. </a:t>
            </a:r>
            <a:endParaRPr lang="en-US" sz="1600" b="0" i="0" dirty="0">
              <a:effectLst/>
            </a:endParaRPr>
          </a:p>
          <a:p>
            <a:pPr algn="l" rtl="0" fontAlgn="base"/>
            <a:endParaRPr lang="en-US" sz="1400" b="0" i="0" dirty="0">
              <a:effectLst/>
            </a:endParaRPr>
          </a:p>
          <a:p>
            <a:pPr algn="l" rtl="0" fontAlgn="base"/>
            <a:r>
              <a:rPr lang="en-US" sz="2400" b="1" i="0" dirty="0">
                <a:effectLst/>
                <a:latin typeface="Calibri" panose="020F0502020204030204" pitchFamily="34" charset="0"/>
              </a:rPr>
              <a:t>Centers for Disease Control and Prevention (CDC)</a:t>
            </a:r>
            <a:r>
              <a:rPr lang="en-US" sz="2400" b="0" i="0" dirty="0">
                <a:effectLst/>
                <a:latin typeface="Calibri" panose="020F0502020204030204" pitchFamily="34" charset="0"/>
              </a:rPr>
              <a:t> – A branch of the U.S. Public Health Service that tracks the incidence and spread of disease in this country and worldwide.  Based on the data, the CDC then makes recommendations (like Standard Precautions) to prevent the spread of disease. </a:t>
            </a:r>
            <a:endParaRPr lang="en-US" sz="1600" b="0" i="0" dirty="0">
              <a:effectLst/>
            </a:endParaRPr>
          </a:p>
          <a:p>
            <a:pPr algn="l" rtl="0" fontAlgn="base"/>
            <a:r>
              <a:rPr lang="en-US" sz="2400" b="1" i="0" dirty="0">
                <a:effectLst/>
                <a:latin typeface="Calibri" panose="020F0502020204030204" pitchFamily="34" charset="0"/>
              </a:rPr>
              <a:t> </a:t>
            </a:r>
            <a:r>
              <a:rPr lang="en-US" sz="2400" b="0" i="0" dirty="0">
                <a:effectLst/>
                <a:latin typeface="Calibri" panose="020F0502020204030204" pitchFamily="34" charset="0"/>
              </a:rPr>
              <a:t> </a:t>
            </a:r>
            <a:endParaRPr lang="en-US" sz="1600" b="0" i="0" dirty="0">
              <a:effectLst/>
            </a:endParaRPr>
          </a:p>
          <a:p>
            <a:endParaRPr lang="en-US" sz="2200" dirty="0"/>
          </a:p>
          <a:p>
            <a:endParaRPr lang="en-US" dirty="0"/>
          </a:p>
        </p:txBody>
      </p:sp>
    </p:spTree>
    <p:extLst>
      <p:ext uri="{BB962C8B-B14F-4D97-AF65-F5344CB8AC3E}">
        <p14:creationId xmlns:p14="http://schemas.microsoft.com/office/powerpoint/2010/main" val="7177269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FCF1A-E21C-4F07-2CD6-BEC7A0B64CE1}"/>
              </a:ext>
            </a:extLst>
          </p:cNvPr>
          <p:cNvSpPr>
            <a:spLocks noGrp="1"/>
          </p:cNvSpPr>
          <p:nvPr>
            <p:ph idx="1"/>
          </p:nvPr>
        </p:nvSpPr>
        <p:spPr>
          <a:xfrm>
            <a:off x="577970" y="500332"/>
            <a:ext cx="11266098" cy="6236898"/>
          </a:xfrm>
        </p:spPr>
        <p:txBody>
          <a:bodyPr>
            <a:normAutofit/>
          </a:bodyPr>
          <a:lstStyle/>
          <a:p>
            <a:pPr>
              <a:lnSpc>
                <a:spcPct val="110000"/>
              </a:lnSpc>
            </a:pPr>
            <a:r>
              <a:rPr lang="en-US" sz="2600" dirty="0"/>
              <a:t>Virus: </a:t>
            </a:r>
          </a:p>
          <a:p>
            <a:pPr>
              <a:lnSpc>
                <a:spcPct val="110000"/>
              </a:lnSpc>
            </a:pPr>
            <a:r>
              <a:rPr lang="en-US" sz="2600" dirty="0"/>
              <a:t>Herpes Zoster (Shingles)</a:t>
            </a:r>
            <a:endParaRPr lang="en-US" sz="2600" b="0" dirty="0"/>
          </a:p>
          <a:p>
            <a:pPr marL="457200" indent="-457200">
              <a:lnSpc>
                <a:spcPct val="110000"/>
              </a:lnSpc>
              <a:buFont typeface="Arial" panose="020B0604020202020204" pitchFamily="34" charset="0"/>
              <a:buChar char="•"/>
            </a:pPr>
            <a:r>
              <a:rPr lang="en-US" sz="2200" b="0" dirty="0"/>
              <a:t>Caused by the Varicella Zoster </a:t>
            </a:r>
          </a:p>
          <a:p>
            <a:pPr marL="1143000" lvl="1" indent="-457200">
              <a:lnSpc>
                <a:spcPct val="110000"/>
              </a:lnSpc>
            </a:pPr>
            <a:r>
              <a:rPr lang="en-US" sz="2200" b="0" dirty="0"/>
              <a:t>The same virus that causes chicken pox</a:t>
            </a:r>
          </a:p>
          <a:p>
            <a:pPr marL="457200" indent="-457200">
              <a:lnSpc>
                <a:spcPct val="110000"/>
              </a:lnSpc>
              <a:buFont typeface="Arial" panose="020B0604020202020204" pitchFamily="34" charset="0"/>
              <a:buChar char="•"/>
            </a:pPr>
            <a:r>
              <a:rPr lang="en-US" sz="2200" b="0" dirty="0"/>
              <a:t>Symptoms: red, painful, itchy rash with fluid filled blisters</a:t>
            </a:r>
          </a:p>
          <a:p>
            <a:pPr marL="457200" indent="-457200">
              <a:lnSpc>
                <a:spcPct val="110000"/>
              </a:lnSpc>
              <a:buFont typeface="Arial" panose="020B0604020202020204" pitchFamily="34" charset="0"/>
              <a:buChar char="•"/>
            </a:pPr>
            <a:r>
              <a:rPr lang="en-US" sz="2200" b="0" dirty="0"/>
              <a:t>Pain may occur before the rash is visible</a:t>
            </a:r>
          </a:p>
          <a:p>
            <a:pPr marL="457200" indent="-457200">
              <a:lnSpc>
                <a:spcPct val="110000"/>
              </a:lnSpc>
              <a:buFont typeface="Arial" panose="020B0604020202020204" pitchFamily="34" charset="0"/>
              <a:buChar char="•"/>
            </a:pPr>
            <a:r>
              <a:rPr lang="en-US" sz="2200" b="0" dirty="0"/>
              <a:t>Can occur in individuals who have had Chicken Pox</a:t>
            </a:r>
          </a:p>
          <a:p>
            <a:pPr marL="1143000" lvl="1" indent="-457200">
              <a:lnSpc>
                <a:spcPct val="110000"/>
              </a:lnSpc>
            </a:pPr>
            <a:r>
              <a:rPr lang="en-US" sz="2200" b="0" dirty="0"/>
              <a:t>Virus remains dormant in the body and can come out of dormancy later in the form of shingles</a:t>
            </a:r>
          </a:p>
          <a:p>
            <a:pPr marL="457200" indent="-457200">
              <a:lnSpc>
                <a:spcPct val="110000"/>
              </a:lnSpc>
              <a:buFont typeface="Arial" panose="020B0604020202020204" pitchFamily="34" charset="0"/>
              <a:buChar char="•"/>
            </a:pPr>
            <a:r>
              <a:rPr lang="en-US" sz="2200" b="0" dirty="0"/>
              <a:t>Rash is often on one side of the body</a:t>
            </a:r>
          </a:p>
          <a:p>
            <a:pPr marL="457200" indent="-457200">
              <a:lnSpc>
                <a:spcPct val="110000"/>
              </a:lnSpc>
              <a:buFont typeface="Arial" panose="020B0604020202020204" pitchFamily="34" charset="0"/>
              <a:buChar char="•"/>
            </a:pPr>
            <a:r>
              <a:rPr lang="en-US" sz="2200" b="0" dirty="0"/>
              <a:t>Often around the waist, back, or abdomen but can appear on other areas of the body</a:t>
            </a:r>
          </a:p>
          <a:p>
            <a:pPr marL="457200" indent="-457200">
              <a:lnSpc>
                <a:spcPct val="110000"/>
              </a:lnSpc>
              <a:buFont typeface="Arial" panose="020B0604020202020204" pitchFamily="34" charset="0"/>
              <a:buChar char="•"/>
            </a:pPr>
            <a:r>
              <a:rPr lang="en-US" sz="2200" b="0" dirty="0"/>
              <a:t>Can spread to people who have not had chicken pox or the chicken pox vaccine through direct contact</a:t>
            </a:r>
          </a:p>
        </p:txBody>
      </p:sp>
      <p:pic>
        <p:nvPicPr>
          <p:cNvPr id="4" name="Picture 3" descr="A close-up of a skin rash&#10;&#10;Description automatically generated">
            <a:extLst>
              <a:ext uri="{FF2B5EF4-FFF2-40B4-BE49-F238E27FC236}">
                <a16:creationId xmlns:a16="http://schemas.microsoft.com/office/drawing/2014/main" id="{64C5D29C-CAC4-B567-2B49-54BE24ED562D}"/>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566029" y="615748"/>
            <a:ext cx="3350107" cy="20100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198FCBB4-9354-C1EE-98DD-03B511BF5FFD}"/>
              </a:ext>
            </a:extLst>
          </p:cNvPr>
          <p:cNvSpPr txBox="1"/>
          <p:nvPr/>
        </p:nvSpPr>
        <p:spPr>
          <a:xfrm>
            <a:off x="8566028" y="2625812"/>
            <a:ext cx="3350107" cy="230832"/>
          </a:xfrm>
          <a:prstGeom prst="rect">
            <a:avLst/>
          </a:prstGeom>
          <a:noFill/>
        </p:spPr>
        <p:txBody>
          <a:bodyPr wrap="square" rtlCol="0">
            <a:spAutoFit/>
          </a:bodyPr>
          <a:lstStyle/>
          <a:p>
            <a:r>
              <a:rPr lang="en-US" sz="900" dirty="0">
                <a:hlinkClick r:id="rId3" tooltip="https://www.nps.org.au/australian-prescriber/articles/recombinant-varicella-zoster-virus-glycoprotein-e-antigen-vaccine-for-prevention-of-herpes-zoster-and-postherpetic-neuralgia"/>
              </a:rPr>
              <a:t>This Photo</a:t>
            </a:r>
            <a:r>
              <a:rPr lang="en-US" sz="900" dirty="0"/>
              <a:t> by Unknown Author is licensed under </a:t>
            </a:r>
            <a:r>
              <a:rPr lang="en-US" sz="900" dirty="0">
                <a:hlinkClick r:id="rId4" tooltip="https://creativecommons.org/licenses/by-nc-nd/3.0/"/>
              </a:rPr>
              <a:t>CC BY-NC-ND</a:t>
            </a:r>
            <a:endParaRPr lang="en-US" sz="900" dirty="0"/>
          </a:p>
        </p:txBody>
      </p:sp>
    </p:spTree>
    <p:extLst>
      <p:ext uri="{BB962C8B-B14F-4D97-AF65-F5344CB8AC3E}">
        <p14:creationId xmlns:p14="http://schemas.microsoft.com/office/powerpoint/2010/main" val="2181496127"/>
      </p:ext>
    </p:extLst>
  </p:cSld>
  <p:clrMapOvr>
    <a:masterClrMapping/>
  </p:clrMapOvr>
  <mc:AlternateContent xmlns:mc="http://schemas.openxmlformats.org/markup-compatibility/2006" xmlns:p14="http://schemas.microsoft.com/office/powerpoint/2010/main">
    <mc:Choice Requires="p14">
      <p:transition spd="slow" p14:dur="2000" advTm="205636"/>
    </mc:Choice>
    <mc:Fallback xmlns="">
      <p:transition spd="slow" advTm="205636"/>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FCF1A-E21C-4F07-2CD6-BEC7A0B64CE1}"/>
              </a:ext>
            </a:extLst>
          </p:cNvPr>
          <p:cNvSpPr>
            <a:spLocks noGrp="1"/>
          </p:cNvSpPr>
          <p:nvPr>
            <p:ph idx="1"/>
          </p:nvPr>
        </p:nvSpPr>
        <p:spPr>
          <a:xfrm>
            <a:off x="370934" y="310551"/>
            <a:ext cx="10938295" cy="6236898"/>
          </a:xfrm>
        </p:spPr>
        <p:txBody>
          <a:bodyPr>
            <a:normAutofit lnSpcReduction="10000"/>
          </a:bodyPr>
          <a:lstStyle/>
          <a:p>
            <a:pPr>
              <a:lnSpc>
                <a:spcPct val="110000"/>
              </a:lnSpc>
            </a:pPr>
            <a:r>
              <a:rPr lang="en-US" sz="2600" dirty="0"/>
              <a:t>Virus:</a:t>
            </a:r>
          </a:p>
          <a:p>
            <a:pPr>
              <a:lnSpc>
                <a:spcPct val="110000"/>
              </a:lnSpc>
            </a:pPr>
            <a:r>
              <a:rPr lang="en-US" sz="2600" dirty="0"/>
              <a:t>Hepatitis:</a:t>
            </a:r>
            <a:endParaRPr lang="en-US" sz="2600" b="0" dirty="0"/>
          </a:p>
          <a:p>
            <a:pPr marL="457200" indent="-457200">
              <a:lnSpc>
                <a:spcPct val="110000"/>
              </a:lnSpc>
              <a:buFont typeface="Arial" panose="020B0604020202020204" pitchFamily="34" charset="0"/>
              <a:buChar char="•"/>
            </a:pPr>
            <a:r>
              <a:rPr lang="en-US" sz="2600" b="0" dirty="0"/>
              <a:t>Caused by three different viruses: hepatitis A, hepatitis B, hepatitis C</a:t>
            </a:r>
          </a:p>
          <a:p>
            <a:pPr marL="457200" indent="-457200">
              <a:lnSpc>
                <a:spcPct val="110000"/>
              </a:lnSpc>
              <a:buFont typeface="Arial" panose="020B0604020202020204" pitchFamily="34" charset="0"/>
              <a:buChar char="•"/>
            </a:pPr>
            <a:r>
              <a:rPr lang="en-US" sz="2600" b="0" dirty="0"/>
              <a:t>Hepatitis causes inflammation of the liver</a:t>
            </a:r>
          </a:p>
          <a:p>
            <a:pPr marL="457200" indent="-457200">
              <a:lnSpc>
                <a:spcPct val="110000"/>
              </a:lnSpc>
              <a:buFont typeface="Arial" panose="020B0604020202020204" pitchFamily="34" charset="0"/>
              <a:buChar char="•"/>
            </a:pPr>
            <a:r>
              <a:rPr lang="en-US" sz="2600" b="0" dirty="0"/>
              <a:t>Symptoms can include nausea, vomiting, diarrhea, jaundice (yellowing of skin and whites of eyes), clay-colored stools, and pain of the right upper abdomen</a:t>
            </a:r>
          </a:p>
          <a:p>
            <a:pPr marL="457200" indent="-457200">
              <a:lnSpc>
                <a:spcPct val="110000"/>
              </a:lnSpc>
              <a:buFont typeface="Arial" panose="020B0604020202020204" pitchFamily="34" charset="0"/>
              <a:buChar char="•"/>
            </a:pPr>
            <a:r>
              <a:rPr lang="en-US" sz="2600" dirty="0"/>
              <a:t>Hepatitis A:</a:t>
            </a:r>
            <a:r>
              <a:rPr lang="en-US" sz="2600" b="0" dirty="0"/>
              <a:t> spread through contact with stool of an infected person through direct contact, contaminated food, water, or objects (fecal-oral transmission)</a:t>
            </a:r>
          </a:p>
          <a:p>
            <a:pPr marL="457200" indent="-457200">
              <a:lnSpc>
                <a:spcPct val="110000"/>
              </a:lnSpc>
              <a:buFont typeface="Arial" panose="020B0604020202020204" pitchFamily="34" charset="0"/>
              <a:buChar char="•"/>
            </a:pPr>
            <a:r>
              <a:rPr lang="en-US" sz="2600" dirty="0"/>
              <a:t>Hepatitis B:</a:t>
            </a:r>
            <a:r>
              <a:rPr lang="en-US" sz="2600" b="0" dirty="0"/>
              <a:t> spread through contact with blood or other bodily fluids of an infected individual</a:t>
            </a:r>
          </a:p>
          <a:p>
            <a:pPr marL="457200" indent="-457200">
              <a:lnSpc>
                <a:spcPct val="110000"/>
              </a:lnSpc>
              <a:buFont typeface="Arial" panose="020B0604020202020204" pitchFamily="34" charset="0"/>
              <a:buChar char="•"/>
            </a:pPr>
            <a:r>
              <a:rPr lang="en-US" sz="2600" dirty="0"/>
              <a:t>Hepatitis C: </a:t>
            </a:r>
            <a:r>
              <a:rPr lang="en-US" sz="2600" b="0" dirty="0"/>
              <a:t>spread through contact with blood</a:t>
            </a:r>
          </a:p>
          <a:p>
            <a:pPr marL="457200" indent="-457200">
              <a:lnSpc>
                <a:spcPct val="110000"/>
              </a:lnSpc>
              <a:buFont typeface="Arial" panose="020B0604020202020204" pitchFamily="34" charset="0"/>
              <a:buChar char="•"/>
            </a:pPr>
            <a:r>
              <a:rPr lang="en-US" sz="2600" b="0" dirty="0"/>
              <a:t>Hepatitis B and C are more severe, and symptoms are similar to hepatitis A</a:t>
            </a:r>
          </a:p>
        </p:txBody>
      </p:sp>
    </p:spTree>
    <p:extLst>
      <p:ext uri="{BB962C8B-B14F-4D97-AF65-F5344CB8AC3E}">
        <p14:creationId xmlns:p14="http://schemas.microsoft.com/office/powerpoint/2010/main" val="2945714351"/>
      </p:ext>
    </p:extLst>
  </p:cSld>
  <p:clrMapOvr>
    <a:masterClrMapping/>
  </p:clrMapOvr>
  <mc:AlternateContent xmlns:mc="http://schemas.openxmlformats.org/markup-compatibility/2006" xmlns:p14="http://schemas.microsoft.com/office/powerpoint/2010/main">
    <mc:Choice Requires="p14">
      <p:transition spd="slow" p14:dur="2000" advTm="393815"/>
    </mc:Choice>
    <mc:Fallback xmlns="">
      <p:transition spd="slow" advTm="393815"/>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FCF1A-E21C-4F07-2CD6-BEC7A0B64CE1}"/>
              </a:ext>
            </a:extLst>
          </p:cNvPr>
          <p:cNvSpPr>
            <a:spLocks noGrp="1"/>
          </p:cNvSpPr>
          <p:nvPr>
            <p:ph idx="1"/>
          </p:nvPr>
        </p:nvSpPr>
        <p:spPr>
          <a:xfrm>
            <a:off x="370935" y="310551"/>
            <a:ext cx="9549442" cy="6236898"/>
          </a:xfrm>
        </p:spPr>
        <p:txBody>
          <a:bodyPr>
            <a:normAutofit/>
          </a:bodyPr>
          <a:lstStyle/>
          <a:p>
            <a:pPr>
              <a:lnSpc>
                <a:spcPct val="110000"/>
              </a:lnSpc>
            </a:pPr>
            <a:r>
              <a:rPr lang="en-US" sz="2400" dirty="0"/>
              <a:t>Virus</a:t>
            </a:r>
          </a:p>
          <a:p>
            <a:pPr>
              <a:lnSpc>
                <a:spcPct val="110000"/>
              </a:lnSpc>
            </a:pPr>
            <a:r>
              <a:rPr lang="en-US" sz="2400" dirty="0"/>
              <a:t>Hepatitis:</a:t>
            </a:r>
            <a:endParaRPr lang="en-US" sz="2400" b="0" dirty="0"/>
          </a:p>
          <a:p>
            <a:pPr marL="457200" indent="-457200">
              <a:lnSpc>
                <a:spcPct val="110000"/>
              </a:lnSpc>
              <a:buFont typeface="Arial" panose="020B0604020202020204" pitchFamily="34" charset="0"/>
              <a:buChar char="•"/>
            </a:pPr>
            <a:r>
              <a:rPr lang="en-US" sz="2400" b="0" dirty="0"/>
              <a:t>Hepatitis A and B can be prevented through vaccines</a:t>
            </a:r>
          </a:p>
          <a:p>
            <a:pPr marL="1143000" lvl="1" indent="-457200">
              <a:lnSpc>
                <a:spcPct val="110000"/>
              </a:lnSpc>
            </a:pPr>
            <a:r>
              <a:rPr lang="en-US" b="0" dirty="0"/>
              <a:t>Healthcare workers encouraged to receive the hepatitis B vaccine series which consists of three injections over the course of three months</a:t>
            </a:r>
          </a:p>
          <a:p>
            <a:pPr marL="1143000" lvl="1" indent="-457200">
              <a:lnSpc>
                <a:spcPct val="110000"/>
              </a:lnSpc>
            </a:pPr>
            <a:r>
              <a:rPr lang="en-US" b="0" dirty="0"/>
              <a:t>There are sometimes options to receive the three injections over a one-month period followed by a booster one year later</a:t>
            </a:r>
          </a:p>
          <a:p>
            <a:pPr marL="1143000" lvl="1" indent="-457200">
              <a:lnSpc>
                <a:spcPct val="110000"/>
              </a:lnSpc>
            </a:pPr>
            <a:r>
              <a:rPr lang="en-US" b="0" dirty="0"/>
              <a:t>Health facilities are required to offer the vaccine at no charge to all employees</a:t>
            </a:r>
          </a:p>
        </p:txBody>
      </p:sp>
    </p:spTree>
    <p:extLst>
      <p:ext uri="{BB962C8B-B14F-4D97-AF65-F5344CB8AC3E}">
        <p14:creationId xmlns:p14="http://schemas.microsoft.com/office/powerpoint/2010/main" val="686759455"/>
      </p:ext>
    </p:extLst>
  </p:cSld>
  <p:clrMapOvr>
    <a:masterClrMapping/>
  </p:clrMapOvr>
  <mc:AlternateContent xmlns:mc="http://schemas.openxmlformats.org/markup-compatibility/2006" xmlns:p14="http://schemas.microsoft.com/office/powerpoint/2010/main">
    <mc:Choice Requires="p14">
      <p:transition spd="slow" p14:dur="2000" advTm="393815"/>
    </mc:Choice>
    <mc:Fallback xmlns="">
      <p:transition spd="slow" advTm="393815"/>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FCF1A-E21C-4F07-2CD6-BEC7A0B64CE1}"/>
              </a:ext>
            </a:extLst>
          </p:cNvPr>
          <p:cNvSpPr>
            <a:spLocks noGrp="1"/>
          </p:cNvSpPr>
          <p:nvPr>
            <p:ph idx="1"/>
          </p:nvPr>
        </p:nvSpPr>
        <p:spPr>
          <a:xfrm>
            <a:off x="319176" y="508958"/>
            <a:ext cx="11145329" cy="6236898"/>
          </a:xfrm>
        </p:spPr>
        <p:txBody>
          <a:bodyPr>
            <a:normAutofit/>
          </a:bodyPr>
          <a:lstStyle/>
          <a:p>
            <a:pPr>
              <a:lnSpc>
                <a:spcPct val="110000"/>
              </a:lnSpc>
            </a:pPr>
            <a:r>
              <a:rPr lang="en-US" sz="2600" dirty="0"/>
              <a:t>Virus:</a:t>
            </a:r>
          </a:p>
          <a:p>
            <a:pPr>
              <a:lnSpc>
                <a:spcPct val="110000"/>
              </a:lnSpc>
            </a:pPr>
            <a:r>
              <a:rPr lang="en-US" sz="2600" dirty="0"/>
              <a:t>Human Immunodeficiency Virus (HIV)</a:t>
            </a:r>
            <a:r>
              <a:rPr lang="en-US" sz="2600" b="0" dirty="0"/>
              <a:t> </a:t>
            </a:r>
          </a:p>
          <a:p>
            <a:pPr marL="457200" indent="-457200">
              <a:lnSpc>
                <a:spcPct val="110000"/>
              </a:lnSpc>
              <a:buFont typeface="Arial" panose="020B0604020202020204" pitchFamily="34" charset="0"/>
              <a:buChar char="•"/>
            </a:pPr>
            <a:r>
              <a:rPr lang="en-US" sz="2600" b="0" dirty="0"/>
              <a:t>The virus that causes AIDS</a:t>
            </a:r>
          </a:p>
          <a:p>
            <a:pPr marL="457200" indent="-457200">
              <a:lnSpc>
                <a:spcPct val="110000"/>
              </a:lnSpc>
              <a:buFont typeface="Arial" panose="020B0604020202020204" pitchFamily="34" charset="0"/>
              <a:buChar char="•"/>
            </a:pPr>
            <a:r>
              <a:rPr lang="en-US" sz="2600" b="0" dirty="0"/>
              <a:t>AIDS damages the immune system resulting in the inability to fight infection and some cancers</a:t>
            </a:r>
          </a:p>
          <a:p>
            <a:pPr marL="457200" indent="-457200">
              <a:lnSpc>
                <a:spcPct val="110000"/>
              </a:lnSpc>
              <a:buFont typeface="Arial" panose="020B0604020202020204" pitchFamily="34" charset="0"/>
              <a:buChar char="•"/>
            </a:pPr>
            <a:r>
              <a:rPr lang="en-US" sz="2600" b="0" dirty="0"/>
              <a:t>Some symptoms can include night sweats, weight loss, and mouth sores</a:t>
            </a:r>
          </a:p>
          <a:p>
            <a:pPr marL="457200" indent="-457200">
              <a:lnSpc>
                <a:spcPct val="110000"/>
              </a:lnSpc>
              <a:buFont typeface="Arial" panose="020B0604020202020204" pitchFamily="34" charset="0"/>
              <a:buChar char="•"/>
            </a:pPr>
            <a:r>
              <a:rPr lang="en-US" sz="2600" b="0" dirty="0"/>
              <a:t>Spread through contact with blood or other bodily fluids</a:t>
            </a:r>
          </a:p>
          <a:p>
            <a:pPr marL="457200" indent="-457200">
              <a:lnSpc>
                <a:spcPct val="110000"/>
              </a:lnSpc>
              <a:buFont typeface="Arial" panose="020B0604020202020204" pitchFamily="34" charset="0"/>
              <a:buChar char="•"/>
            </a:pPr>
            <a:r>
              <a:rPr lang="en-US" sz="2600" b="0" dirty="0"/>
              <a:t>Treatment can include special antiviral drugs which don’t cure the disease but can manage symptoms and disease progression</a:t>
            </a:r>
          </a:p>
        </p:txBody>
      </p:sp>
    </p:spTree>
    <p:extLst>
      <p:ext uri="{BB962C8B-B14F-4D97-AF65-F5344CB8AC3E}">
        <p14:creationId xmlns:p14="http://schemas.microsoft.com/office/powerpoint/2010/main" val="2661337965"/>
      </p:ext>
    </p:extLst>
  </p:cSld>
  <p:clrMapOvr>
    <a:masterClrMapping/>
  </p:clrMapOvr>
  <mc:AlternateContent xmlns:mc="http://schemas.openxmlformats.org/markup-compatibility/2006" xmlns:p14="http://schemas.microsoft.com/office/powerpoint/2010/main">
    <mc:Choice Requires="p14">
      <p:transition spd="slow" p14:dur="2000" advTm="83188"/>
    </mc:Choice>
    <mc:Fallback xmlns="">
      <p:transition spd="slow" advTm="83188"/>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8075D-F4A8-9424-7873-273CAD898CC6}"/>
              </a:ext>
            </a:extLst>
          </p:cNvPr>
          <p:cNvSpPr>
            <a:spLocks noGrp="1"/>
          </p:cNvSpPr>
          <p:nvPr>
            <p:ph type="title"/>
          </p:nvPr>
        </p:nvSpPr>
        <p:spPr/>
        <p:txBody>
          <a:bodyPr/>
          <a:lstStyle/>
          <a:p>
            <a:r>
              <a:rPr lang="en-US" dirty="0"/>
              <a:t>Drug-Resistant Infections</a:t>
            </a:r>
          </a:p>
        </p:txBody>
      </p:sp>
      <p:sp>
        <p:nvSpPr>
          <p:cNvPr id="3" name="Content Placeholder 2">
            <a:extLst>
              <a:ext uri="{FF2B5EF4-FFF2-40B4-BE49-F238E27FC236}">
                <a16:creationId xmlns:a16="http://schemas.microsoft.com/office/drawing/2014/main" id="{3697EC85-52CD-D955-E063-E610F23B7AED}"/>
              </a:ext>
            </a:extLst>
          </p:cNvPr>
          <p:cNvSpPr>
            <a:spLocks noGrp="1"/>
          </p:cNvSpPr>
          <p:nvPr>
            <p:ph idx="1"/>
          </p:nvPr>
        </p:nvSpPr>
        <p:spPr>
          <a:xfrm>
            <a:off x="838200" y="1822450"/>
            <a:ext cx="10515600" cy="4351338"/>
          </a:xfrm>
        </p:spPr>
        <p:txBody>
          <a:bodyPr/>
          <a:lstStyle/>
          <a:p>
            <a:pPr marL="457200" indent="-457200">
              <a:buFont typeface="Arial" panose="020B0604020202020204" pitchFamily="34" charset="0"/>
              <a:buChar char="•"/>
            </a:pPr>
            <a:r>
              <a:rPr lang="en-US" b="0" dirty="0"/>
              <a:t>Infections that have become resistant to medications developed to treat them</a:t>
            </a:r>
          </a:p>
          <a:p>
            <a:pPr marL="457200" indent="-457200">
              <a:buFont typeface="Arial" panose="020B0604020202020204" pitchFamily="34" charset="0"/>
              <a:buChar char="•"/>
            </a:pPr>
            <a:r>
              <a:rPr lang="en-US" b="0" dirty="0"/>
              <a:t>There are many drug-resistant infections. A few include:</a:t>
            </a:r>
          </a:p>
          <a:p>
            <a:pPr marL="1143000" lvl="1" indent="-457200"/>
            <a:r>
              <a:rPr lang="en-US" dirty="0"/>
              <a:t>MRSA (Methicillin-Resistant Staphylococcus Aureus)</a:t>
            </a:r>
          </a:p>
          <a:p>
            <a:pPr marL="1143000" lvl="1" indent="-457200"/>
            <a:r>
              <a:rPr lang="en-US" b="0" dirty="0"/>
              <a:t>VRE (Vancomyci</a:t>
            </a:r>
            <a:r>
              <a:rPr lang="en-US" dirty="0"/>
              <a:t>n Resistant Enterococcus)</a:t>
            </a:r>
          </a:p>
          <a:p>
            <a:pPr marL="1143000" lvl="1" indent="-457200"/>
            <a:r>
              <a:rPr lang="en-US" b="0" dirty="0"/>
              <a:t>C-Diff (Clostridium Difficile)</a:t>
            </a:r>
          </a:p>
        </p:txBody>
      </p:sp>
      <p:pic>
        <p:nvPicPr>
          <p:cNvPr id="8" name="Picture 7" descr="Purple round spheres in a blue surface&#10;&#10;Description automatically generated">
            <a:extLst>
              <a:ext uri="{FF2B5EF4-FFF2-40B4-BE49-F238E27FC236}">
                <a16:creationId xmlns:a16="http://schemas.microsoft.com/office/drawing/2014/main" id="{747158C1-25C7-4094-09BC-8CC5ED041746}"/>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015442" y="3781425"/>
            <a:ext cx="3338358" cy="2530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a:extLst>
              <a:ext uri="{FF2B5EF4-FFF2-40B4-BE49-F238E27FC236}">
                <a16:creationId xmlns:a16="http://schemas.microsoft.com/office/drawing/2014/main" id="{39B45131-3D0E-773A-C111-89F67260CD41}"/>
              </a:ext>
            </a:extLst>
          </p:cNvPr>
          <p:cNvSpPr txBox="1"/>
          <p:nvPr/>
        </p:nvSpPr>
        <p:spPr>
          <a:xfrm>
            <a:off x="8015442" y="6311900"/>
            <a:ext cx="3267941" cy="230832"/>
          </a:xfrm>
          <a:prstGeom prst="rect">
            <a:avLst/>
          </a:prstGeom>
          <a:noFill/>
        </p:spPr>
        <p:txBody>
          <a:bodyPr wrap="square" rtlCol="0">
            <a:spAutoFit/>
          </a:bodyPr>
          <a:lstStyle/>
          <a:p>
            <a:r>
              <a:rPr lang="en-US" sz="900" dirty="0">
                <a:hlinkClick r:id="rId3" tooltip="https://www.flickr.com/photos/nihgov/25587729120/in/photostream/"/>
              </a:rPr>
              <a:t>This Photo</a:t>
            </a:r>
            <a:r>
              <a:rPr lang="en-US" sz="900" dirty="0"/>
              <a:t> by Unknown Author is licensed under </a:t>
            </a:r>
            <a:r>
              <a:rPr lang="en-US" sz="900" dirty="0">
                <a:hlinkClick r:id="rId4" tooltip="https://creativecommons.org/licenses/by-nc/3.0/"/>
              </a:rPr>
              <a:t>CC BY-NC</a:t>
            </a:r>
            <a:endParaRPr lang="en-US" sz="900" dirty="0"/>
          </a:p>
        </p:txBody>
      </p:sp>
    </p:spTree>
    <p:extLst>
      <p:ext uri="{BB962C8B-B14F-4D97-AF65-F5344CB8AC3E}">
        <p14:creationId xmlns:p14="http://schemas.microsoft.com/office/powerpoint/2010/main" val="21008190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FCF1A-E21C-4F07-2CD6-BEC7A0B64CE1}"/>
              </a:ext>
            </a:extLst>
          </p:cNvPr>
          <p:cNvSpPr>
            <a:spLocks noGrp="1"/>
          </p:cNvSpPr>
          <p:nvPr>
            <p:ph idx="1"/>
          </p:nvPr>
        </p:nvSpPr>
        <p:spPr>
          <a:xfrm>
            <a:off x="596352" y="1182864"/>
            <a:ext cx="8712200" cy="4931609"/>
          </a:xfrm>
        </p:spPr>
        <p:txBody>
          <a:bodyPr>
            <a:normAutofit/>
          </a:bodyPr>
          <a:lstStyle/>
          <a:p>
            <a:pPr>
              <a:lnSpc>
                <a:spcPct val="110000"/>
              </a:lnSpc>
            </a:pPr>
            <a:r>
              <a:rPr lang="en-US" sz="2400" dirty="0"/>
              <a:t>Methicillin-Resistant Staphylococcus Aureus (MRSA)</a:t>
            </a:r>
          </a:p>
          <a:p>
            <a:pPr marL="285750" indent="-285750">
              <a:lnSpc>
                <a:spcPct val="110000"/>
              </a:lnSpc>
              <a:buFont typeface="Arial" panose="020B0604020202020204" pitchFamily="34" charset="0"/>
              <a:buChar char="•"/>
            </a:pPr>
            <a:r>
              <a:rPr lang="en-US" sz="2400" b="0" dirty="0"/>
              <a:t>Bacterial antibiotic-resistant infection of skin</a:t>
            </a:r>
          </a:p>
          <a:p>
            <a:pPr marL="285750" indent="-285750">
              <a:lnSpc>
                <a:spcPct val="110000"/>
              </a:lnSpc>
              <a:buFont typeface="Arial" panose="020B0604020202020204" pitchFamily="34" charset="0"/>
              <a:buChar char="•"/>
            </a:pPr>
            <a:r>
              <a:rPr lang="en-US" sz="2400" b="0" dirty="0"/>
              <a:t>Rash initially looks like pimples or spider bites but can quickly spread and turn into boils or abscesses</a:t>
            </a:r>
          </a:p>
          <a:p>
            <a:pPr marL="285750" indent="-285750">
              <a:lnSpc>
                <a:spcPct val="110000"/>
              </a:lnSpc>
              <a:buFont typeface="Arial" panose="020B0604020202020204" pitchFamily="34" charset="0"/>
              <a:buChar char="•"/>
            </a:pPr>
            <a:r>
              <a:rPr lang="en-US" sz="2400" b="0" dirty="0"/>
              <a:t>May require surgical drainage</a:t>
            </a:r>
          </a:p>
          <a:p>
            <a:pPr marL="285750" indent="-285750">
              <a:lnSpc>
                <a:spcPct val="110000"/>
              </a:lnSpc>
              <a:buFont typeface="Arial" panose="020B0604020202020204" pitchFamily="34" charset="0"/>
              <a:buChar char="•"/>
            </a:pPr>
            <a:r>
              <a:rPr lang="en-US" sz="2400" b="0" dirty="0"/>
              <a:t>Can enter blood stream and affect organs</a:t>
            </a:r>
          </a:p>
          <a:p>
            <a:pPr marL="285750" indent="-285750">
              <a:lnSpc>
                <a:spcPct val="110000"/>
              </a:lnSpc>
              <a:buFont typeface="Arial" panose="020B0604020202020204" pitchFamily="34" charset="0"/>
              <a:buChar char="•"/>
            </a:pPr>
            <a:r>
              <a:rPr lang="en-US" sz="2400" b="0" dirty="0"/>
              <a:t>Contagious through direct contact with infected person or touching contaminated surface</a:t>
            </a:r>
          </a:p>
          <a:p>
            <a:pPr marL="285750" indent="-285750">
              <a:lnSpc>
                <a:spcPct val="110000"/>
              </a:lnSpc>
              <a:buFont typeface="Arial" panose="020B0604020202020204" pitchFamily="34" charset="0"/>
              <a:buChar char="•"/>
            </a:pPr>
            <a:r>
              <a:rPr lang="en-US" sz="2400" b="0" dirty="0"/>
              <a:t>Contact isolation: caregivers wear gloves and gown</a:t>
            </a:r>
          </a:p>
          <a:p>
            <a:pPr marL="285750" indent="-285750">
              <a:lnSpc>
                <a:spcPct val="110000"/>
              </a:lnSpc>
              <a:buFont typeface="Arial" panose="020B0604020202020204" pitchFamily="34" charset="0"/>
              <a:buChar char="•"/>
            </a:pPr>
            <a:r>
              <a:rPr lang="en-US" sz="2400" b="0" dirty="0"/>
              <a:t>Treated with aggressive antibiotics</a:t>
            </a:r>
          </a:p>
          <a:p>
            <a:pPr>
              <a:lnSpc>
                <a:spcPct val="110000"/>
              </a:lnSpc>
            </a:pPr>
            <a:endParaRPr lang="en-US" sz="2800" b="0" dirty="0"/>
          </a:p>
          <a:p>
            <a:endParaRPr lang="en-US" dirty="0"/>
          </a:p>
        </p:txBody>
      </p:sp>
      <p:pic>
        <p:nvPicPr>
          <p:cNvPr id="5" name="Picture 4" descr="Close-up of a person's skin with red spots&#10;&#10;Description automatically generated">
            <a:extLst>
              <a:ext uri="{FF2B5EF4-FFF2-40B4-BE49-F238E27FC236}">
                <a16:creationId xmlns:a16="http://schemas.microsoft.com/office/drawing/2014/main" id="{D8CB0BE4-7743-BE57-3D00-C9AC828FB2C1}"/>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860009" y="2318798"/>
            <a:ext cx="3109810" cy="22204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E99649B9-30D7-10E7-05AC-9DD9CC75AFD3}"/>
              </a:ext>
            </a:extLst>
          </p:cNvPr>
          <p:cNvSpPr txBox="1"/>
          <p:nvPr/>
        </p:nvSpPr>
        <p:spPr>
          <a:xfrm>
            <a:off x="8860009" y="4539202"/>
            <a:ext cx="2897882" cy="230832"/>
          </a:xfrm>
          <a:prstGeom prst="rect">
            <a:avLst/>
          </a:prstGeom>
          <a:noFill/>
        </p:spPr>
        <p:txBody>
          <a:bodyPr wrap="square" rtlCol="0">
            <a:spAutoFit/>
          </a:bodyPr>
          <a:lstStyle/>
          <a:p>
            <a:r>
              <a:rPr lang="en-US" sz="900" dirty="0">
                <a:hlinkClick r:id="rId3" tooltip="https://philschatz.com/microbiology-book/contents/m58817.html"/>
              </a:rPr>
              <a:t>This Photo</a:t>
            </a:r>
            <a:r>
              <a:rPr lang="en-US" sz="900" dirty="0"/>
              <a:t> by Unknown Author is licensed under </a:t>
            </a:r>
            <a:r>
              <a:rPr lang="en-US" sz="900" dirty="0">
                <a:hlinkClick r:id="rId4" tooltip="https://creativecommons.org/licenses/by/3.0/"/>
              </a:rPr>
              <a:t>CC BY</a:t>
            </a:r>
            <a:endParaRPr lang="en-US" sz="900" dirty="0"/>
          </a:p>
        </p:txBody>
      </p:sp>
      <p:sp>
        <p:nvSpPr>
          <p:cNvPr id="2" name="Title 1">
            <a:extLst>
              <a:ext uri="{FF2B5EF4-FFF2-40B4-BE49-F238E27FC236}">
                <a16:creationId xmlns:a16="http://schemas.microsoft.com/office/drawing/2014/main" id="{549DF14E-9685-11F7-91B7-D2E8A179AA01}"/>
              </a:ext>
            </a:extLst>
          </p:cNvPr>
          <p:cNvSpPr>
            <a:spLocks noGrp="1"/>
          </p:cNvSpPr>
          <p:nvPr>
            <p:ph type="title"/>
          </p:nvPr>
        </p:nvSpPr>
        <p:spPr>
          <a:xfrm>
            <a:off x="617458" y="278681"/>
            <a:ext cx="8758298" cy="681774"/>
          </a:xfrm>
        </p:spPr>
        <p:txBody>
          <a:bodyPr>
            <a:noAutofit/>
          </a:bodyPr>
          <a:lstStyle/>
          <a:p>
            <a:pPr>
              <a:lnSpc>
                <a:spcPct val="110000"/>
              </a:lnSpc>
            </a:pPr>
            <a:r>
              <a:rPr lang="en-US" sz="2800" dirty="0"/>
              <a:t>Drug-Resistant Infection:</a:t>
            </a:r>
          </a:p>
        </p:txBody>
      </p:sp>
    </p:spTree>
    <p:extLst>
      <p:ext uri="{BB962C8B-B14F-4D97-AF65-F5344CB8AC3E}">
        <p14:creationId xmlns:p14="http://schemas.microsoft.com/office/powerpoint/2010/main" val="1280200994"/>
      </p:ext>
    </p:extLst>
  </p:cSld>
  <p:clrMapOvr>
    <a:masterClrMapping/>
  </p:clrMapOvr>
  <mc:AlternateContent xmlns:mc="http://schemas.openxmlformats.org/markup-compatibility/2006" xmlns:p14="http://schemas.microsoft.com/office/powerpoint/2010/main">
    <mc:Choice Requires="p14">
      <p:transition spd="slow" p14:dur="2000" advTm="337862"/>
    </mc:Choice>
    <mc:Fallback xmlns="">
      <p:transition spd="slow" advTm="337862"/>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FCF1A-E21C-4F07-2CD6-BEC7A0B64CE1}"/>
              </a:ext>
            </a:extLst>
          </p:cNvPr>
          <p:cNvSpPr>
            <a:spLocks noGrp="1"/>
          </p:cNvSpPr>
          <p:nvPr>
            <p:ph idx="1"/>
          </p:nvPr>
        </p:nvSpPr>
        <p:spPr>
          <a:xfrm>
            <a:off x="549215" y="1352591"/>
            <a:ext cx="11093570" cy="5239512"/>
          </a:xfrm>
        </p:spPr>
        <p:txBody>
          <a:bodyPr>
            <a:normAutofit/>
          </a:bodyPr>
          <a:lstStyle/>
          <a:p>
            <a:pPr>
              <a:lnSpc>
                <a:spcPct val="110000"/>
              </a:lnSpc>
            </a:pPr>
            <a:r>
              <a:rPr lang="en-US" sz="2600" dirty="0"/>
              <a:t>Vancomycin Resistant Enterococcus (VRE) </a:t>
            </a:r>
          </a:p>
          <a:p>
            <a:pPr marL="457200" indent="-457200">
              <a:lnSpc>
                <a:spcPct val="110000"/>
              </a:lnSpc>
              <a:buFont typeface="Arial" panose="020B0604020202020204" pitchFamily="34" charset="0"/>
              <a:buChar char="•"/>
            </a:pPr>
            <a:r>
              <a:rPr lang="en-US" sz="2400" b="0" dirty="0"/>
              <a:t>Drug resistant bacterial infection</a:t>
            </a:r>
          </a:p>
          <a:p>
            <a:pPr marL="457200" indent="-457200">
              <a:lnSpc>
                <a:spcPct val="110000"/>
              </a:lnSpc>
              <a:buFont typeface="Arial" panose="020B0604020202020204" pitchFamily="34" charset="0"/>
              <a:buChar char="•"/>
            </a:pPr>
            <a:r>
              <a:rPr lang="en-US" sz="2400" b="0" dirty="0"/>
              <a:t>Exposure most often in healthcare settings</a:t>
            </a:r>
          </a:p>
          <a:p>
            <a:pPr marL="457200" indent="-457200">
              <a:lnSpc>
                <a:spcPct val="110000"/>
              </a:lnSpc>
              <a:buFont typeface="Arial" panose="020B0604020202020204" pitchFamily="34" charset="0"/>
              <a:buChar char="•"/>
            </a:pPr>
            <a:r>
              <a:rPr lang="en-US" sz="2400" b="0" dirty="0"/>
              <a:t>VRE normally found in the intestines, female genital tract, and the environment</a:t>
            </a:r>
          </a:p>
          <a:p>
            <a:pPr marL="457200" indent="-457200">
              <a:lnSpc>
                <a:spcPct val="110000"/>
              </a:lnSpc>
              <a:buFont typeface="Arial" panose="020B0604020202020204" pitchFamily="34" charset="0"/>
              <a:buChar char="•"/>
            </a:pPr>
            <a:r>
              <a:rPr lang="en-US" sz="2400" b="0" dirty="0"/>
              <a:t>Resistant to Vancomycin which is the drug often used to treat enterococcus infections</a:t>
            </a:r>
          </a:p>
          <a:p>
            <a:pPr marL="457200" indent="-457200">
              <a:lnSpc>
                <a:spcPct val="110000"/>
              </a:lnSpc>
              <a:buFont typeface="Arial" panose="020B0604020202020204" pitchFamily="34" charset="0"/>
              <a:buChar char="•"/>
            </a:pPr>
            <a:r>
              <a:rPr lang="en-US" sz="2400" b="0" dirty="0"/>
              <a:t>Can enter the body through open areas or medical devices: surgical wounds, IV lines, catheters</a:t>
            </a:r>
          </a:p>
          <a:p>
            <a:pPr marL="457200" indent="-457200">
              <a:lnSpc>
                <a:spcPct val="110000"/>
              </a:lnSpc>
              <a:buFont typeface="Arial" panose="020B0604020202020204" pitchFamily="34" charset="0"/>
              <a:buChar char="•"/>
            </a:pPr>
            <a:r>
              <a:rPr lang="en-US" sz="2400" b="0" dirty="0"/>
              <a:t>Spreads through direct contact or contact with contaminated surfaces</a:t>
            </a:r>
          </a:p>
          <a:p>
            <a:endParaRPr lang="en-US" dirty="0"/>
          </a:p>
        </p:txBody>
      </p:sp>
      <p:sp>
        <p:nvSpPr>
          <p:cNvPr id="2" name="Title 1">
            <a:extLst>
              <a:ext uri="{FF2B5EF4-FFF2-40B4-BE49-F238E27FC236}">
                <a16:creationId xmlns:a16="http://schemas.microsoft.com/office/drawing/2014/main" id="{FCD2603E-ADBF-00E3-7693-069328E6DF58}"/>
              </a:ext>
            </a:extLst>
          </p:cNvPr>
          <p:cNvSpPr>
            <a:spLocks noGrp="1"/>
          </p:cNvSpPr>
          <p:nvPr>
            <p:ph type="title"/>
          </p:nvPr>
        </p:nvSpPr>
        <p:spPr>
          <a:xfrm>
            <a:off x="549215" y="412199"/>
            <a:ext cx="8758298" cy="681774"/>
          </a:xfrm>
        </p:spPr>
        <p:txBody>
          <a:bodyPr>
            <a:noAutofit/>
          </a:bodyPr>
          <a:lstStyle/>
          <a:p>
            <a:pPr>
              <a:lnSpc>
                <a:spcPct val="110000"/>
              </a:lnSpc>
            </a:pPr>
            <a:r>
              <a:rPr lang="en-US" sz="2800" dirty="0"/>
              <a:t>Drug-Resistant Infection:</a:t>
            </a:r>
          </a:p>
        </p:txBody>
      </p:sp>
    </p:spTree>
    <p:extLst>
      <p:ext uri="{BB962C8B-B14F-4D97-AF65-F5344CB8AC3E}">
        <p14:creationId xmlns:p14="http://schemas.microsoft.com/office/powerpoint/2010/main" val="2529615698"/>
      </p:ext>
    </p:extLst>
  </p:cSld>
  <p:clrMapOvr>
    <a:masterClrMapping/>
  </p:clrMapOvr>
  <mc:AlternateContent xmlns:mc="http://schemas.openxmlformats.org/markup-compatibility/2006" xmlns:p14="http://schemas.microsoft.com/office/powerpoint/2010/main">
    <mc:Choice Requires="p14">
      <p:transition spd="slow" p14:dur="2000" advTm="554880"/>
    </mc:Choice>
    <mc:Fallback xmlns="">
      <p:transition spd="slow" advTm="55488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FCF1A-E21C-4F07-2CD6-BEC7A0B64CE1}"/>
              </a:ext>
            </a:extLst>
          </p:cNvPr>
          <p:cNvSpPr>
            <a:spLocks noGrp="1"/>
          </p:cNvSpPr>
          <p:nvPr>
            <p:ph idx="1"/>
          </p:nvPr>
        </p:nvSpPr>
        <p:spPr>
          <a:xfrm>
            <a:off x="549215" y="1005840"/>
            <a:ext cx="11093570" cy="5714136"/>
          </a:xfrm>
        </p:spPr>
        <p:txBody>
          <a:bodyPr>
            <a:normAutofit fontScale="92500" lnSpcReduction="20000"/>
          </a:bodyPr>
          <a:lstStyle/>
          <a:p>
            <a:pPr>
              <a:lnSpc>
                <a:spcPct val="110000"/>
              </a:lnSpc>
            </a:pPr>
            <a:r>
              <a:rPr lang="en-US" sz="2600" dirty="0"/>
              <a:t>Clostridium difficile infection (C-diff or CDI) </a:t>
            </a:r>
          </a:p>
          <a:p>
            <a:pPr marL="457200" indent="-457200">
              <a:lnSpc>
                <a:spcPct val="110000"/>
              </a:lnSpc>
              <a:buFont typeface="Arial" panose="020B0604020202020204" pitchFamily="34" charset="0"/>
              <a:buChar char="•"/>
            </a:pPr>
            <a:r>
              <a:rPr lang="en-US" sz="2400" b="0" dirty="0"/>
              <a:t>Drug resistant bacterial infection of the colon</a:t>
            </a:r>
          </a:p>
          <a:p>
            <a:pPr marL="457200" indent="-457200">
              <a:lnSpc>
                <a:spcPct val="110000"/>
              </a:lnSpc>
              <a:buFont typeface="Arial" panose="020B0604020202020204" pitchFamily="34" charset="0"/>
              <a:buChar char="•"/>
            </a:pPr>
            <a:r>
              <a:rPr lang="en-US" sz="2400" b="0" dirty="0"/>
              <a:t>Causes watery diarrhea, abdominal cramping, fever, and dehydration</a:t>
            </a:r>
          </a:p>
          <a:p>
            <a:pPr marL="457200" indent="-457200">
              <a:lnSpc>
                <a:spcPct val="110000"/>
              </a:lnSpc>
              <a:buFont typeface="Arial" panose="020B0604020202020204" pitchFamily="34" charset="0"/>
              <a:buChar char="•"/>
            </a:pPr>
            <a:r>
              <a:rPr lang="en-US" sz="2400" b="0" dirty="0"/>
              <a:t>Damage to the lining of the colon can occur</a:t>
            </a:r>
          </a:p>
          <a:p>
            <a:pPr marL="457200" indent="-457200">
              <a:lnSpc>
                <a:spcPct val="110000"/>
              </a:lnSpc>
              <a:buFont typeface="Arial" panose="020B0604020202020204" pitchFamily="34" charset="0"/>
              <a:buChar char="•"/>
            </a:pPr>
            <a:r>
              <a:rPr lang="en-US" sz="2400" b="0" dirty="0"/>
              <a:t>Most often occurs when normal gut bacteria is disrupted, usually from antibiotic use</a:t>
            </a:r>
          </a:p>
          <a:p>
            <a:pPr marL="457200" indent="-457200">
              <a:lnSpc>
                <a:spcPct val="110000"/>
              </a:lnSpc>
              <a:buFont typeface="Arial" panose="020B0604020202020204" pitchFamily="34" charset="0"/>
              <a:buChar char="•"/>
            </a:pPr>
            <a:r>
              <a:rPr lang="en-US" sz="2400" b="0" dirty="0"/>
              <a:t>Most often acquired in hospitals or long-term care facilities</a:t>
            </a:r>
          </a:p>
          <a:p>
            <a:pPr marL="457200" indent="-457200">
              <a:lnSpc>
                <a:spcPct val="110000"/>
              </a:lnSpc>
              <a:buFont typeface="Arial" panose="020B0604020202020204" pitchFamily="34" charset="0"/>
              <a:buChar char="•"/>
            </a:pPr>
            <a:r>
              <a:rPr lang="en-US" sz="2400" b="0" dirty="0"/>
              <a:t>Spread through direct contact or touching contaminated surfaces</a:t>
            </a:r>
          </a:p>
          <a:p>
            <a:pPr marL="457200" indent="-457200">
              <a:lnSpc>
                <a:spcPct val="110000"/>
              </a:lnSpc>
              <a:buFont typeface="Arial" panose="020B0604020202020204" pitchFamily="34" charset="0"/>
              <a:buChar char="•"/>
            </a:pPr>
            <a:r>
              <a:rPr lang="en-US" sz="2400" b="0" dirty="0"/>
              <a:t>Bacteria forms spores which can live on surfaces for months</a:t>
            </a:r>
          </a:p>
          <a:p>
            <a:pPr marL="457200" indent="-457200">
              <a:lnSpc>
                <a:spcPct val="110000"/>
              </a:lnSpc>
              <a:buFont typeface="Arial" panose="020B0604020202020204" pitchFamily="34" charset="0"/>
              <a:buChar char="•"/>
            </a:pPr>
            <a:r>
              <a:rPr lang="en-US" sz="2400" b="0" dirty="0"/>
              <a:t>Clients with C-Diff should be in contact isolation and should not have a roommate or share a bathroom</a:t>
            </a:r>
          </a:p>
          <a:p>
            <a:pPr marL="457200" indent="-457200">
              <a:lnSpc>
                <a:spcPct val="110000"/>
              </a:lnSpc>
              <a:buFont typeface="Arial" panose="020B0604020202020204" pitchFamily="34" charset="0"/>
              <a:buChar char="•"/>
            </a:pPr>
            <a:r>
              <a:rPr lang="en-US" sz="2400" b="0" dirty="0"/>
              <a:t>Caregivers wear a gown and gloves before entering the resident’s room</a:t>
            </a:r>
          </a:p>
          <a:p>
            <a:pPr marL="457200" indent="-457200">
              <a:lnSpc>
                <a:spcPct val="110000"/>
              </a:lnSpc>
              <a:buFont typeface="Arial" panose="020B0604020202020204" pitchFamily="34" charset="0"/>
              <a:buChar char="•"/>
            </a:pPr>
            <a:r>
              <a:rPr lang="en-US" sz="2400" b="0" dirty="0"/>
              <a:t>Alcohol-based hand sanitizer does not kill C-Diff; handwashing with soap and water is required</a:t>
            </a:r>
          </a:p>
          <a:p>
            <a:pPr marL="457200" indent="-457200">
              <a:lnSpc>
                <a:spcPct val="110000"/>
              </a:lnSpc>
              <a:buFont typeface="Arial" panose="020B0604020202020204" pitchFamily="34" charset="0"/>
              <a:buChar char="•"/>
            </a:pPr>
            <a:r>
              <a:rPr lang="en-US" sz="2400" b="0" dirty="0"/>
              <a:t>Disinfectants to clean surfaces must contain bleach to kill C-Diff spores</a:t>
            </a:r>
          </a:p>
          <a:p>
            <a:pPr marL="457200" indent="-457200">
              <a:lnSpc>
                <a:spcPct val="110000"/>
              </a:lnSpc>
              <a:buFont typeface="Arial" panose="020B0604020202020204" pitchFamily="34" charset="0"/>
              <a:buChar char="•"/>
            </a:pPr>
            <a:r>
              <a:rPr lang="en-US" sz="2400" b="0" dirty="0"/>
              <a:t>Treatment includes antibiotics</a:t>
            </a:r>
          </a:p>
          <a:p>
            <a:endParaRPr lang="en-US" dirty="0"/>
          </a:p>
        </p:txBody>
      </p:sp>
      <p:pic>
        <p:nvPicPr>
          <p:cNvPr id="7" name="Picture 6" descr="A group of bacteria with yellow fibers&#10;&#10;Description automatically generated">
            <a:extLst>
              <a:ext uri="{FF2B5EF4-FFF2-40B4-BE49-F238E27FC236}">
                <a16:creationId xmlns:a16="http://schemas.microsoft.com/office/drawing/2014/main" id="{5298112E-71CE-2910-447B-1E35AC47A8E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9256144" y="500331"/>
            <a:ext cx="2659811" cy="1607708"/>
          </a:xfrm>
          <a:prstGeom prst="rect">
            <a:avLst/>
          </a:prstGeom>
          <a:ln>
            <a:noFill/>
          </a:ln>
          <a:effectLst>
            <a:outerShdw blurRad="292100" dist="139700" dir="2700000" algn="tl" rotWithShape="0">
              <a:srgbClr val="333333">
                <a:alpha val="65000"/>
              </a:srgbClr>
            </a:outerShdw>
          </a:effectLst>
        </p:spPr>
      </p:pic>
      <p:sp>
        <p:nvSpPr>
          <p:cNvPr id="11" name="TextBox 10">
            <a:extLst>
              <a:ext uri="{FF2B5EF4-FFF2-40B4-BE49-F238E27FC236}">
                <a16:creationId xmlns:a16="http://schemas.microsoft.com/office/drawing/2014/main" id="{8724CA7E-B552-A5A7-6EFD-4DEC899F9F6C}"/>
              </a:ext>
            </a:extLst>
          </p:cNvPr>
          <p:cNvSpPr txBox="1"/>
          <p:nvPr/>
        </p:nvSpPr>
        <p:spPr>
          <a:xfrm>
            <a:off x="9256144" y="2108039"/>
            <a:ext cx="2659811" cy="369332"/>
          </a:xfrm>
          <a:prstGeom prst="rect">
            <a:avLst/>
          </a:prstGeom>
          <a:noFill/>
        </p:spPr>
        <p:txBody>
          <a:bodyPr wrap="square" rtlCol="0">
            <a:spAutoFit/>
          </a:bodyPr>
          <a:lstStyle/>
          <a:p>
            <a:r>
              <a:rPr lang="en-US" sz="900" dirty="0">
                <a:hlinkClick r:id="rId3" tooltip="http://researchoutreach.org/articles/clostridium-difficile-infection-risk-factors-potential-vaccines/"/>
              </a:rPr>
              <a:t>This Photo</a:t>
            </a:r>
            <a:r>
              <a:rPr lang="en-US" sz="900" dirty="0"/>
              <a:t> by Unknown Author is licensed under </a:t>
            </a:r>
            <a:r>
              <a:rPr lang="en-US" sz="900" dirty="0">
                <a:hlinkClick r:id="rId4" tooltip="https://creativecommons.org/licenses/by-nc-nd/3.0/"/>
              </a:rPr>
              <a:t>CC BY-NC-ND</a:t>
            </a:r>
            <a:endParaRPr lang="en-US" sz="900" dirty="0"/>
          </a:p>
        </p:txBody>
      </p:sp>
      <p:sp>
        <p:nvSpPr>
          <p:cNvPr id="2" name="Title 1">
            <a:extLst>
              <a:ext uri="{FF2B5EF4-FFF2-40B4-BE49-F238E27FC236}">
                <a16:creationId xmlns:a16="http://schemas.microsoft.com/office/drawing/2014/main" id="{FCD2603E-ADBF-00E3-7693-069328E6DF58}"/>
              </a:ext>
            </a:extLst>
          </p:cNvPr>
          <p:cNvSpPr>
            <a:spLocks noGrp="1"/>
          </p:cNvSpPr>
          <p:nvPr>
            <p:ph type="title"/>
          </p:nvPr>
        </p:nvSpPr>
        <p:spPr>
          <a:xfrm>
            <a:off x="549215" y="159444"/>
            <a:ext cx="8758298" cy="681774"/>
          </a:xfrm>
        </p:spPr>
        <p:txBody>
          <a:bodyPr>
            <a:noAutofit/>
          </a:bodyPr>
          <a:lstStyle/>
          <a:p>
            <a:pPr>
              <a:lnSpc>
                <a:spcPct val="110000"/>
              </a:lnSpc>
            </a:pPr>
            <a:r>
              <a:rPr lang="en-US" sz="2800" dirty="0"/>
              <a:t>Drug-Resistant Infection:</a:t>
            </a:r>
          </a:p>
        </p:txBody>
      </p:sp>
    </p:spTree>
    <p:extLst>
      <p:ext uri="{BB962C8B-B14F-4D97-AF65-F5344CB8AC3E}">
        <p14:creationId xmlns:p14="http://schemas.microsoft.com/office/powerpoint/2010/main" val="3384728151"/>
      </p:ext>
    </p:extLst>
  </p:cSld>
  <p:clrMapOvr>
    <a:masterClrMapping/>
  </p:clrMapOvr>
  <mc:AlternateContent xmlns:mc="http://schemas.openxmlformats.org/markup-compatibility/2006" xmlns:p14="http://schemas.microsoft.com/office/powerpoint/2010/main">
    <mc:Choice Requires="p14">
      <p:transition spd="slow" p14:dur="2000" advTm="554880"/>
    </mc:Choice>
    <mc:Fallback xmlns="">
      <p:transition spd="slow" advTm="55488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3673" y="1124531"/>
            <a:ext cx="3329238" cy="2377621"/>
          </a:xfrm>
        </p:spPr>
        <p:txBody>
          <a:bodyPr>
            <a:normAutofit/>
          </a:bodyPr>
          <a:lstStyle/>
          <a:p>
            <a:pPr algn="l"/>
            <a:r>
              <a:rPr lang="en-US" sz="4000" dirty="0">
                <a:cs typeface="Arial"/>
              </a:rPr>
              <a:t>Other Types of Infections</a:t>
            </a:r>
          </a:p>
        </p:txBody>
      </p:sp>
      <p:graphicFrame>
        <p:nvGraphicFramePr>
          <p:cNvPr id="21" name="Content Placeholder 2">
            <a:extLst>
              <a:ext uri="{FF2B5EF4-FFF2-40B4-BE49-F238E27FC236}">
                <a16:creationId xmlns:a16="http://schemas.microsoft.com/office/drawing/2014/main" id="{A747829F-74E2-49D9-93CB-7E9E12691F97}"/>
              </a:ext>
            </a:extLst>
          </p:cNvPr>
          <p:cNvGraphicFramePr>
            <a:graphicFrameLocks noGrp="1"/>
          </p:cNvGraphicFramePr>
          <p:nvPr>
            <p:ph idx="1"/>
            <p:extLst>
              <p:ext uri="{D42A27DB-BD31-4B8C-83A1-F6EECF244321}">
                <p14:modId xmlns:p14="http://schemas.microsoft.com/office/powerpoint/2010/main" val="3291461903"/>
              </p:ext>
            </p:extLst>
          </p:nvPr>
        </p:nvGraphicFramePr>
        <p:xfrm>
          <a:off x="4964770" y="996696"/>
          <a:ext cx="6305371" cy="51572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40134865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657653" y="1216152"/>
            <a:ext cx="10287715" cy="5065775"/>
          </a:xfrm>
        </p:spPr>
        <p:txBody>
          <a:bodyPr>
            <a:normAutofit/>
          </a:bodyPr>
          <a:lstStyle/>
          <a:p>
            <a:pPr marL="457200" indent="-457200" eaLnBrk="1" hangingPunct="1">
              <a:buClrTx/>
              <a:buFont typeface="Arial" panose="020B0604020202020204" pitchFamily="34" charset="0"/>
              <a:buChar char="•"/>
            </a:pPr>
            <a:r>
              <a:rPr lang="en-US" altLang="en-US" b="0" dirty="0">
                <a:cs typeface="Arial"/>
              </a:rPr>
              <a:t>Hand Hygiene</a:t>
            </a:r>
          </a:p>
          <a:p>
            <a:pPr marL="1143000" lvl="1" indent="-457200"/>
            <a:r>
              <a:rPr lang="en-US" altLang="en-US" b="0" dirty="0">
                <a:cs typeface="Arial"/>
              </a:rPr>
              <a:t>Includes washing hands with soap and water and hand sanitizer</a:t>
            </a:r>
          </a:p>
          <a:p>
            <a:pPr marL="1143000" lvl="1" indent="-457200"/>
            <a:r>
              <a:rPr lang="en-US" altLang="en-US" b="0" dirty="0">
                <a:cs typeface="Arial"/>
              </a:rPr>
              <a:t>Perform hand hygiene frequently</a:t>
            </a:r>
          </a:p>
          <a:p>
            <a:pPr marL="1143000" lvl="1" indent="-457200"/>
            <a:r>
              <a:rPr lang="en-US" altLang="en-US" b="0" dirty="0">
                <a:cs typeface="Arial"/>
              </a:rPr>
              <a:t>Follow facility policy regarding when handwashing is required and when hand sanitizer is acceptable</a:t>
            </a:r>
          </a:p>
          <a:p>
            <a:pPr marL="1143000" lvl="1" indent="-457200"/>
            <a:r>
              <a:rPr lang="en-US" altLang="en-US" dirty="0">
                <a:cs typeface="Arial"/>
              </a:rPr>
              <a:t>More information from CDC: </a:t>
            </a:r>
            <a:r>
              <a:rPr lang="en-US" altLang="en-US" sz="1700" dirty="0">
                <a:cs typeface="Arial"/>
                <a:hlinkClick r:id="rId2"/>
              </a:rPr>
              <a:t>https://www.cdc.gov/clean-hands/hcp/clinical-safety/index.html</a:t>
            </a:r>
            <a:r>
              <a:rPr lang="en-US" altLang="en-US" sz="1700" dirty="0">
                <a:cs typeface="Arial"/>
              </a:rPr>
              <a:t> </a:t>
            </a:r>
            <a:endParaRPr lang="en-US" altLang="en-US" sz="1700" b="0" dirty="0">
              <a:cs typeface="Arial"/>
            </a:endParaRPr>
          </a:p>
          <a:p>
            <a:pPr marL="457200" indent="-457200" eaLnBrk="1" hangingPunct="1">
              <a:buClrTx/>
              <a:buFont typeface="Arial" panose="020B0604020202020204" pitchFamily="34" charset="0"/>
              <a:buChar char="•"/>
            </a:pPr>
            <a:r>
              <a:rPr lang="en-US" altLang="en-US" b="0" dirty="0">
                <a:cs typeface="Arial"/>
              </a:rPr>
              <a:t>Gloves</a:t>
            </a:r>
          </a:p>
          <a:p>
            <a:pPr marL="1143000" lvl="1" indent="-457200"/>
            <a:r>
              <a:rPr lang="en-US" altLang="en-US" b="0" dirty="0">
                <a:cs typeface="Arial"/>
              </a:rPr>
              <a:t>Wear gloves when potential for touching blood or other body fluids</a:t>
            </a:r>
          </a:p>
          <a:p>
            <a:pPr marL="1143000" lvl="1" indent="-457200"/>
            <a:r>
              <a:rPr lang="en-US" altLang="en-US" b="0" dirty="0">
                <a:cs typeface="Arial"/>
              </a:rPr>
              <a:t>Change gloves between tasks</a:t>
            </a:r>
          </a:p>
          <a:p>
            <a:pPr marL="1143000" lvl="1" indent="-457200"/>
            <a:r>
              <a:rPr lang="en-US" altLang="en-US" dirty="0">
                <a:cs typeface="Arial"/>
              </a:rPr>
              <a:t>Remove gloves and perform hand hygiene before touching clean items</a:t>
            </a:r>
            <a:endParaRPr lang="en-US" altLang="en-US" b="0" dirty="0">
              <a:cs typeface="Arial"/>
            </a:endParaRPr>
          </a:p>
          <a:p>
            <a:pPr marL="457200" indent="-457200" eaLnBrk="1" hangingPunct="1">
              <a:buClrTx/>
              <a:buFont typeface="Arial" panose="020B0604020202020204" pitchFamily="34" charset="0"/>
              <a:buChar char="•"/>
            </a:pPr>
            <a:endParaRPr lang="en-US" altLang="en-US" sz="2400" b="0" dirty="0">
              <a:cs typeface="Arial"/>
            </a:endParaRPr>
          </a:p>
        </p:txBody>
      </p:sp>
      <p:sp>
        <p:nvSpPr>
          <p:cNvPr id="32770" name="Rectangle 2"/>
          <p:cNvSpPr>
            <a:spLocks noGrp="1" noChangeArrowheads="1"/>
          </p:cNvSpPr>
          <p:nvPr>
            <p:ph type="title"/>
          </p:nvPr>
        </p:nvSpPr>
        <p:spPr>
          <a:xfrm>
            <a:off x="657653" y="365125"/>
            <a:ext cx="10515600" cy="851027"/>
          </a:xfrm>
        </p:spPr>
        <p:txBody>
          <a:bodyPr anchor="t">
            <a:noAutofit/>
          </a:bodyPr>
          <a:lstStyle/>
          <a:p>
            <a:pPr eaLnBrk="1" hangingPunct="1"/>
            <a:r>
              <a:rPr lang="en-US" altLang="en-US" sz="3400" dirty="0">
                <a:cs typeface="Arial"/>
              </a:rPr>
              <a:t>Hand Hygiene &amp; Use of Personal Protective Equipment </a:t>
            </a:r>
            <a:br>
              <a:rPr lang="en-US" altLang="en-US" dirty="0">
                <a:latin typeface="Arial"/>
                <a:cs typeface="Arial"/>
              </a:rPr>
            </a:br>
            <a:endParaRPr lang="en-US" altLang="en-US" dirty="0">
              <a:latin typeface="Arial"/>
              <a:cs typeface="Arial"/>
            </a:endParaRPr>
          </a:p>
        </p:txBody>
      </p:sp>
    </p:spTree>
    <p:extLst>
      <p:ext uri="{BB962C8B-B14F-4D97-AF65-F5344CB8AC3E}">
        <p14:creationId xmlns:p14="http://schemas.microsoft.com/office/powerpoint/2010/main" val="26649279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2"/>
            <a:ext cx="11420856" cy="5397111"/>
          </a:xfrm>
        </p:spPr>
        <p:txBody>
          <a:bodyPr>
            <a:normAutofit/>
          </a:bodyPr>
          <a:lstStyle/>
          <a:p>
            <a:pPr algn="l" rtl="0" fontAlgn="base"/>
            <a:r>
              <a:rPr lang="en-US" sz="2400" i="0" dirty="0">
                <a:solidFill>
                  <a:srgbClr val="002060"/>
                </a:solidFill>
                <a:effectLst/>
                <a:latin typeface="Calibri" panose="020F0502020204030204" pitchFamily="34" charset="0"/>
              </a:rPr>
              <a:t>Chain of Infection</a:t>
            </a:r>
            <a:r>
              <a:rPr lang="en-US" sz="2400" b="0" i="0" dirty="0">
                <a:solidFill>
                  <a:srgbClr val="0078D4"/>
                </a:solidFill>
                <a:effectLst/>
                <a:latin typeface="Calibri" panose="020F0502020204030204" pitchFamily="34" charset="0"/>
              </a:rPr>
              <a:t>: </a:t>
            </a:r>
            <a:r>
              <a:rPr lang="en-US" sz="2400" b="0" i="0" dirty="0">
                <a:effectLst/>
                <a:latin typeface="Calibri" panose="020F0502020204030204" pitchFamily="34" charset="0"/>
              </a:rPr>
              <a:t>Six elements that must be present for an infection to develop are: </a:t>
            </a:r>
            <a:endParaRPr lang="en-US" sz="1600" b="0" i="0" dirty="0">
              <a:effectLst/>
            </a:endParaRPr>
          </a:p>
          <a:p>
            <a:pPr marL="457200" indent="-457200" algn="l" rtl="0" fontAlgn="base">
              <a:buFont typeface="+mj-lt"/>
              <a:buAutoNum type="arabicPeriod"/>
            </a:pPr>
            <a:r>
              <a:rPr lang="en-US" sz="2400" i="0" dirty="0">
                <a:effectLst/>
                <a:latin typeface="Calibri" panose="020F0502020204030204" pitchFamily="34" charset="0"/>
              </a:rPr>
              <a:t>Infectious Agent: </a:t>
            </a:r>
            <a:r>
              <a:rPr lang="en-US" sz="2400" b="0" i="0" dirty="0">
                <a:effectLst/>
                <a:latin typeface="Calibri" panose="020F0502020204030204" pitchFamily="34" charset="0"/>
              </a:rPr>
              <a:t>The microorganism (like bacteria or viruses) that causes the infection</a:t>
            </a:r>
          </a:p>
          <a:p>
            <a:pPr marL="457200" indent="-457200" algn="l" rtl="0" fontAlgn="base">
              <a:buFont typeface="+mj-lt"/>
              <a:buAutoNum type="arabicPeriod"/>
            </a:pPr>
            <a:r>
              <a:rPr lang="en-US" sz="2400" i="0" dirty="0">
                <a:effectLst/>
                <a:latin typeface="Calibri" panose="020F0502020204030204" pitchFamily="34" charset="0"/>
              </a:rPr>
              <a:t>Reservoir:</a:t>
            </a:r>
            <a:r>
              <a:rPr lang="en-US" sz="2400" b="0" i="0" dirty="0">
                <a:effectLst/>
                <a:latin typeface="Calibri" panose="020F0502020204030204" pitchFamily="34" charset="0"/>
              </a:rPr>
              <a:t> The place where the microorganism lives and multiplies, such as a human body, animal, or environment</a:t>
            </a:r>
          </a:p>
          <a:p>
            <a:pPr marL="457200" indent="-457200" algn="l" rtl="0" fontAlgn="base">
              <a:buFont typeface="+mj-lt"/>
              <a:buAutoNum type="arabicPeriod"/>
            </a:pPr>
            <a:r>
              <a:rPr lang="en-US" sz="2400" i="0" dirty="0">
                <a:effectLst/>
                <a:latin typeface="Calibri" panose="020F0502020204030204" pitchFamily="34" charset="0"/>
              </a:rPr>
              <a:t>Portal of Exit: </a:t>
            </a:r>
            <a:r>
              <a:rPr lang="en-US" sz="2400" b="0" i="0" dirty="0">
                <a:effectLst/>
                <a:latin typeface="Calibri" panose="020F0502020204030204" pitchFamily="34" charset="0"/>
              </a:rPr>
              <a:t>The way the microorganism leaves the reservoir, such as through coughing, sneezing, or bodily fluids</a:t>
            </a:r>
          </a:p>
          <a:p>
            <a:pPr marL="457200" indent="-457200" algn="l" rtl="0" fontAlgn="base">
              <a:buFont typeface="+mj-lt"/>
              <a:buAutoNum type="arabicPeriod"/>
            </a:pPr>
            <a:r>
              <a:rPr lang="en-US" sz="2400" i="0" dirty="0">
                <a:effectLst/>
                <a:latin typeface="Calibri" panose="020F0502020204030204" pitchFamily="34" charset="0"/>
              </a:rPr>
              <a:t>Mode of Transmission:</a:t>
            </a:r>
            <a:r>
              <a:rPr lang="en-US" sz="2400" b="0" i="0" dirty="0">
                <a:effectLst/>
                <a:latin typeface="Calibri" panose="020F0502020204030204" pitchFamily="34" charset="0"/>
              </a:rPr>
              <a:t> </a:t>
            </a:r>
            <a:r>
              <a:rPr lang="en-US" sz="2400" b="0" i="0" dirty="0">
                <a:solidFill>
                  <a:srgbClr val="002060"/>
                </a:solidFill>
                <a:effectLst/>
                <a:latin typeface="Calibri" panose="020F0502020204030204" pitchFamily="34" charset="0"/>
              </a:rPr>
              <a:t>How the microorganism spreads from one person to another. This can be through direct contact, air, water, or surfaces.</a:t>
            </a:r>
          </a:p>
          <a:p>
            <a:pPr marL="457200" indent="-457200" algn="l" rtl="0" fontAlgn="base">
              <a:buFont typeface="+mj-lt"/>
              <a:buAutoNum type="arabicPeriod"/>
            </a:pPr>
            <a:r>
              <a:rPr lang="en-US" sz="2400" i="0" dirty="0">
                <a:effectLst/>
                <a:latin typeface="Calibri" panose="020F0502020204030204" pitchFamily="34" charset="0"/>
              </a:rPr>
              <a:t>Portal of Entry:</a:t>
            </a:r>
            <a:r>
              <a:rPr lang="en-US" sz="2400" b="0" i="0" dirty="0">
                <a:effectLst/>
                <a:latin typeface="Calibri" panose="020F0502020204030204" pitchFamily="34" charset="0"/>
              </a:rPr>
              <a:t> The way the microorganism enters a new host, like through cuts, the mouth, or respiratory tract</a:t>
            </a:r>
          </a:p>
          <a:p>
            <a:pPr marL="457200" indent="-457200" algn="l" rtl="0" fontAlgn="base">
              <a:buFont typeface="+mj-lt"/>
              <a:buAutoNum type="arabicPeriod"/>
            </a:pPr>
            <a:r>
              <a:rPr lang="en-US" sz="2400" i="0" dirty="0">
                <a:effectLst/>
                <a:latin typeface="Calibri" panose="020F0502020204030204" pitchFamily="34" charset="0"/>
              </a:rPr>
              <a:t>Susceptible host:</a:t>
            </a:r>
            <a:r>
              <a:rPr lang="en-US" sz="2400" b="0" i="0" dirty="0">
                <a:effectLst/>
                <a:latin typeface="Calibri" panose="020F0502020204030204" pitchFamily="34" charset="0"/>
              </a:rPr>
              <a:t> A person who is at risk of getting the infection, often because their immune system is weak, or they have not been exposed before</a:t>
            </a:r>
            <a:r>
              <a:rPr lang="en-US" sz="2400" b="0" dirty="0">
                <a:latin typeface="Calibri" panose="020F0502020204030204" pitchFamily="34" charset="0"/>
              </a:rPr>
              <a:t> </a:t>
            </a:r>
          </a:p>
          <a:p>
            <a:pPr algn="ctr" rtl="0" fontAlgn="base"/>
            <a:r>
              <a:rPr lang="en-US" sz="2400" dirty="0">
                <a:latin typeface="Calibri" panose="020F0502020204030204" pitchFamily="34" charset="0"/>
              </a:rPr>
              <a:t>B</a:t>
            </a:r>
            <a:r>
              <a:rPr lang="en-US" sz="2400" i="0" dirty="0">
                <a:effectLst/>
                <a:latin typeface="Calibri" panose="020F0502020204030204" pitchFamily="34" charset="0"/>
              </a:rPr>
              <a:t>reaking any link in this chain can help prevent the spread of infection</a:t>
            </a:r>
          </a:p>
          <a:p>
            <a:endParaRPr lang="en-US" sz="2200" dirty="0"/>
          </a:p>
          <a:p>
            <a:endParaRPr lang="en-US" dirty="0"/>
          </a:p>
        </p:txBody>
      </p:sp>
    </p:spTree>
    <p:extLst>
      <p:ext uri="{BB962C8B-B14F-4D97-AF65-F5344CB8AC3E}">
        <p14:creationId xmlns:p14="http://schemas.microsoft.com/office/powerpoint/2010/main" val="4337145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657653" y="1216152"/>
            <a:ext cx="10287715" cy="5065775"/>
          </a:xfrm>
        </p:spPr>
        <p:txBody>
          <a:bodyPr>
            <a:normAutofit fontScale="92500" lnSpcReduction="20000"/>
          </a:bodyPr>
          <a:lstStyle/>
          <a:p>
            <a:pPr marL="457200" indent="-457200" eaLnBrk="1" hangingPunct="1">
              <a:buClrTx/>
              <a:buFont typeface="Arial" panose="020B0604020202020204" pitchFamily="34" charset="0"/>
              <a:buChar char="•"/>
            </a:pPr>
            <a:r>
              <a:rPr lang="en-US" altLang="en-US" b="0" dirty="0">
                <a:cs typeface="Arial"/>
              </a:rPr>
              <a:t>Masks</a:t>
            </a:r>
          </a:p>
          <a:p>
            <a:pPr marL="1143000" lvl="1" indent="-457200"/>
            <a:r>
              <a:rPr lang="en-US" altLang="en-US" dirty="0">
                <a:cs typeface="Arial"/>
              </a:rPr>
              <a:t>Worn if pathogens are transmitted through the air</a:t>
            </a:r>
          </a:p>
          <a:p>
            <a:pPr marL="457200" indent="-457200">
              <a:buFont typeface="Arial" panose="020B0604020202020204" pitchFamily="34" charset="0"/>
              <a:buChar char="•"/>
            </a:pPr>
            <a:r>
              <a:rPr lang="en-US" altLang="en-US" b="0" dirty="0">
                <a:cs typeface="Arial"/>
              </a:rPr>
              <a:t>Eye Protection</a:t>
            </a:r>
          </a:p>
          <a:p>
            <a:pPr marL="1143000" lvl="1" indent="-457200"/>
            <a:r>
              <a:rPr lang="en-US" altLang="en-US" dirty="0">
                <a:cs typeface="Arial"/>
              </a:rPr>
              <a:t>Worn if pathogens could splash or enter through eyes</a:t>
            </a:r>
          </a:p>
          <a:p>
            <a:pPr marL="457200" indent="-457200">
              <a:buFont typeface="Arial" panose="020B0604020202020204" pitchFamily="34" charset="0"/>
              <a:buChar char="•"/>
            </a:pPr>
            <a:r>
              <a:rPr lang="en-US" altLang="en-US" b="0" dirty="0">
                <a:cs typeface="Arial"/>
              </a:rPr>
              <a:t>Face Shield</a:t>
            </a:r>
          </a:p>
          <a:p>
            <a:pPr marL="1143000" lvl="1" indent="-457200"/>
            <a:r>
              <a:rPr lang="en-US" altLang="en-US" dirty="0">
                <a:cs typeface="Arial"/>
              </a:rPr>
              <a:t>W</a:t>
            </a:r>
            <a:r>
              <a:rPr lang="en-US" altLang="en-US" b="0" dirty="0">
                <a:cs typeface="Arial"/>
              </a:rPr>
              <a:t>orn when there is a risk of splashes of body fluid to the face</a:t>
            </a:r>
          </a:p>
          <a:p>
            <a:pPr marL="457200" indent="-457200" eaLnBrk="1" hangingPunct="1">
              <a:buClrTx/>
              <a:buFont typeface="Arial" panose="020B0604020202020204" pitchFamily="34" charset="0"/>
              <a:buChar char="•"/>
            </a:pPr>
            <a:r>
              <a:rPr lang="en-US" altLang="en-US" b="0" dirty="0">
                <a:cs typeface="Arial"/>
              </a:rPr>
              <a:t>Gown</a:t>
            </a:r>
          </a:p>
          <a:p>
            <a:pPr marL="1143000" lvl="1" indent="-457200"/>
            <a:r>
              <a:rPr lang="en-US" altLang="en-US" b="0" dirty="0">
                <a:cs typeface="Arial"/>
              </a:rPr>
              <a:t>Worn to protect skin and clothing from pathogens</a:t>
            </a:r>
          </a:p>
          <a:p>
            <a:pPr marL="457200" indent="-457200" eaLnBrk="1" hangingPunct="1">
              <a:buClrTx/>
              <a:buFont typeface="Arial" panose="020B0604020202020204" pitchFamily="34" charset="0"/>
              <a:buChar char="•"/>
            </a:pPr>
            <a:r>
              <a:rPr lang="en-US" altLang="en-US" b="0" dirty="0">
                <a:cs typeface="Arial"/>
              </a:rPr>
              <a:t>Shoe covers</a:t>
            </a:r>
          </a:p>
          <a:p>
            <a:pPr marL="1143000" lvl="1" indent="-457200"/>
            <a:r>
              <a:rPr lang="en-US" altLang="en-US" b="0" dirty="0">
                <a:cs typeface="Arial"/>
              </a:rPr>
              <a:t>Worn to protect shoes</a:t>
            </a:r>
          </a:p>
          <a:p>
            <a:pPr marL="1143000" lvl="1" indent="-457200"/>
            <a:r>
              <a:rPr lang="en-US" altLang="en-US" dirty="0">
                <a:cs typeface="Arial"/>
              </a:rPr>
              <a:t>Worn to </a:t>
            </a:r>
            <a:r>
              <a:rPr lang="en-US" altLang="en-US" b="0" dirty="0">
                <a:cs typeface="Arial"/>
              </a:rPr>
              <a:t>preven</a:t>
            </a:r>
            <a:r>
              <a:rPr lang="en-US" altLang="en-US" dirty="0">
                <a:cs typeface="Arial"/>
              </a:rPr>
              <a:t>t germs from shoes entering an environment such as a surgical suite or clean room</a:t>
            </a:r>
          </a:p>
          <a:p>
            <a:pPr marL="457200" indent="-457200">
              <a:buFont typeface="Arial" panose="020B0604020202020204" pitchFamily="34" charset="0"/>
              <a:buChar char="•"/>
            </a:pPr>
            <a:r>
              <a:rPr lang="en-US" altLang="en-US" b="0" dirty="0">
                <a:cs typeface="Arial"/>
                <a:hlinkClick r:id="rId2"/>
              </a:rPr>
              <a:t>Sequence and technique for putting on and removing PPE</a:t>
            </a:r>
            <a:endParaRPr lang="en-US" altLang="en-US" b="0" dirty="0">
              <a:cs typeface="Arial"/>
            </a:endParaRPr>
          </a:p>
          <a:p>
            <a:pPr marL="457200" indent="-457200"/>
            <a:endParaRPr lang="en-US" altLang="en-US" b="0" dirty="0">
              <a:cs typeface="Arial"/>
            </a:endParaRPr>
          </a:p>
        </p:txBody>
      </p:sp>
      <p:sp>
        <p:nvSpPr>
          <p:cNvPr id="32770" name="Rectangle 2"/>
          <p:cNvSpPr>
            <a:spLocks noGrp="1" noChangeArrowheads="1"/>
          </p:cNvSpPr>
          <p:nvPr>
            <p:ph type="title"/>
          </p:nvPr>
        </p:nvSpPr>
        <p:spPr>
          <a:xfrm>
            <a:off x="657653" y="365125"/>
            <a:ext cx="11137080" cy="851027"/>
          </a:xfrm>
        </p:spPr>
        <p:txBody>
          <a:bodyPr anchor="t">
            <a:noAutofit/>
          </a:bodyPr>
          <a:lstStyle/>
          <a:p>
            <a:pPr eaLnBrk="1" hangingPunct="1"/>
            <a:r>
              <a:rPr lang="en-US" altLang="en-US" sz="3200" dirty="0">
                <a:cs typeface="Arial"/>
              </a:rPr>
              <a:t>Personal Protective Equipment (PPE) Usage and Hand Hygiene</a:t>
            </a:r>
            <a:br>
              <a:rPr lang="en-US" altLang="en-US" dirty="0">
                <a:latin typeface="Arial"/>
                <a:cs typeface="Arial"/>
              </a:rPr>
            </a:br>
            <a:endParaRPr lang="en-US" altLang="en-US" dirty="0">
              <a:latin typeface="Arial"/>
              <a:cs typeface="Arial"/>
            </a:endParaRPr>
          </a:p>
        </p:txBody>
      </p:sp>
    </p:spTree>
    <p:extLst>
      <p:ext uri="{BB962C8B-B14F-4D97-AF65-F5344CB8AC3E}">
        <p14:creationId xmlns:p14="http://schemas.microsoft.com/office/powerpoint/2010/main" val="7520285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7D5059B-9934-4736-9CA0-9AC16A962937}"/>
              </a:ext>
            </a:extLst>
          </p:cNvPr>
          <p:cNvSpPr>
            <a:spLocks noGrp="1"/>
          </p:cNvSpPr>
          <p:nvPr>
            <p:ph idx="1"/>
          </p:nvPr>
        </p:nvSpPr>
        <p:spPr>
          <a:xfrm>
            <a:off x="913775" y="1453896"/>
            <a:ext cx="10364452" cy="4938515"/>
          </a:xfrm>
        </p:spPr>
        <p:txBody>
          <a:bodyPr>
            <a:normAutofit fontScale="77500" lnSpcReduction="20000"/>
          </a:bodyPr>
          <a:lstStyle/>
          <a:p>
            <a:r>
              <a:rPr lang="en-US" dirty="0"/>
              <a:t>Engineering &amp; work practice controls</a:t>
            </a:r>
          </a:p>
          <a:p>
            <a:pPr marL="457200" indent="-457200">
              <a:buFont typeface="Arial" panose="020B0604020202020204" pitchFamily="34" charset="0"/>
              <a:buChar char="•"/>
            </a:pPr>
            <a:r>
              <a:rPr lang="en-US" b="0" dirty="0"/>
              <a:t>PPE use and availability</a:t>
            </a:r>
          </a:p>
          <a:p>
            <a:pPr marL="457200" indent="-457200">
              <a:buFont typeface="Arial" panose="020B0604020202020204" pitchFamily="34" charset="0"/>
              <a:buChar char="•"/>
            </a:pPr>
            <a:r>
              <a:rPr lang="en-US" b="0" dirty="0"/>
              <a:t>Needles &amp; sharps go in sharps containers, not the trash</a:t>
            </a:r>
          </a:p>
          <a:p>
            <a:pPr>
              <a:spcAft>
                <a:spcPts val="600"/>
              </a:spcAft>
            </a:pPr>
            <a:r>
              <a:rPr lang="en-US" dirty="0"/>
              <a:t>HBV vaccine</a:t>
            </a:r>
          </a:p>
          <a:p>
            <a:pPr marL="457200" indent="-457200">
              <a:spcAft>
                <a:spcPts val="600"/>
              </a:spcAft>
              <a:buFont typeface="Arial" panose="020B0604020202020204" pitchFamily="34" charset="0"/>
              <a:buChar char="•"/>
            </a:pPr>
            <a:r>
              <a:rPr lang="en-US" b="0" dirty="0"/>
              <a:t>Offered to healthcare staff by employer</a:t>
            </a:r>
          </a:p>
          <a:p>
            <a:pPr marL="0" indent="0">
              <a:buNone/>
            </a:pPr>
            <a:r>
              <a:rPr lang="en-US" dirty="0"/>
              <a:t>Guidelines for specific situations:</a:t>
            </a:r>
          </a:p>
          <a:p>
            <a:pPr marL="457200" indent="-457200">
              <a:buFont typeface="Arial" panose="020B0604020202020204" pitchFamily="34" charset="0"/>
              <a:buChar char="•"/>
            </a:pPr>
            <a:r>
              <a:rPr lang="en-US" b="0" dirty="0"/>
              <a:t>Exposure to Fluids</a:t>
            </a:r>
          </a:p>
          <a:p>
            <a:pPr marL="457200" indent="-457200">
              <a:buFont typeface="Arial" panose="020B0604020202020204" pitchFamily="34" charset="0"/>
              <a:buChar char="•"/>
            </a:pPr>
            <a:r>
              <a:rPr lang="en-US" b="0" dirty="0"/>
              <a:t>Spills of Fluids</a:t>
            </a:r>
          </a:p>
          <a:p>
            <a:r>
              <a:rPr lang="en-US" dirty="0"/>
              <a:t>Waste Management</a:t>
            </a:r>
          </a:p>
          <a:p>
            <a:pPr marL="457200" indent="-457200">
              <a:buFont typeface="Arial" panose="020B0604020202020204" pitchFamily="34" charset="0"/>
              <a:buChar char="•"/>
            </a:pPr>
            <a:r>
              <a:rPr lang="en-US" b="0" dirty="0"/>
              <a:t>Biohazard bags/labels</a:t>
            </a:r>
          </a:p>
          <a:p>
            <a:pPr marL="457200" indent="-457200">
              <a:spcAft>
                <a:spcPts val="600"/>
              </a:spcAft>
              <a:buFont typeface="Arial" panose="020B0604020202020204" pitchFamily="34" charset="0"/>
              <a:buChar char="•"/>
            </a:pPr>
            <a:r>
              <a:rPr lang="en-US" b="0" dirty="0"/>
              <a:t>Contaminated patient care supplies</a:t>
            </a:r>
          </a:p>
          <a:p>
            <a:pPr>
              <a:spcAft>
                <a:spcPts val="600"/>
              </a:spcAft>
            </a:pPr>
            <a:r>
              <a:rPr lang="en-US" b="1" dirty="0"/>
              <a:t>All staff must have documented training on BBP standards upon hire and every 12 months</a:t>
            </a:r>
          </a:p>
          <a:p>
            <a:pPr>
              <a:spcAft>
                <a:spcPts val="600"/>
              </a:spcAft>
            </a:pPr>
            <a:endParaRPr lang="en-US" b="0" dirty="0"/>
          </a:p>
          <a:p>
            <a:endParaRPr lang="en-US" dirty="0"/>
          </a:p>
        </p:txBody>
      </p:sp>
      <p:sp>
        <p:nvSpPr>
          <p:cNvPr id="3" name="Title 2">
            <a:extLst>
              <a:ext uri="{FF2B5EF4-FFF2-40B4-BE49-F238E27FC236}">
                <a16:creationId xmlns:a16="http://schemas.microsoft.com/office/drawing/2014/main" id="{C13B2554-2D0E-405F-A4B7-3B4A55EA195B}"/>
              </a:ext>
            </a:extLst>
          </p:cNvPr>
          <p:cNvSpPr>
            <a:spLocks noGrp="1"/>
          </p:cNvSpPr>
          <p:nvPr>
            <p:ph type="title"/>
          </p:nvPr>
        </p:nvSpPr>
        <p:spPr>
          <a:xfrm>
            <a:off x="913775" y="465588"/>
            <a:ext cx="10364451" cy="765666"/>
          </a:xfrm>
        </p:spPr>
        <p:txBody>
          <a:bodyPr>
            <a:normAutofit/>
          </a:bodyPr>
          <a:lstStyle/>
          <a:p>
            <a:r>
              <a:rPr lang="en-US" sz="3600" dirty="0"/>
              <a:t>Compliance with Bloodborne Pathogens Standards</a:t>
            </a:r>
          </a:p>
        </p:txBody>
      </p:sp>
      <p:pic>
        <p:nvPicPr>
          <p:cNvPr id="8" name="Picture 7" descr="A black biohazard sign&#10;&#10;Description automatically generated">
            <a:extLst>
              <a:ext uri="{FF2B5EF4-FFF2-40B4-BE49-F238E27FC236}">
                <a16:creationId xmlns:a16="http://schemas.microsoft.com/office/drawing/2014/main" id="{1E584536-8F2B-171D-7053-881BF0D2DED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014960" y="1824056"/>
            <a:ext cx="3171825" cy="3209887"/>
          </a:xfrm>
          <a:prstGeom prst="rect">
            <a:avLst/>
          </a:prstGeom>
        </p:spPr>
      </p:pic>
      <p:sp>
        <p:nvSpPr>
          <p:cNvPr id="9" name="TextBox 8">
            <a:extLst>
              <a:ext uri="{FF2B5EF4-FFF2-40B4-BE49-F238E27FC236}">
                <a16:creationId xmlns:a16="http://schemas.microsoft.com/office/drawing/2014/main" id="{99DB9BC2-59F6-796D-8AA3-132D3EDF28F5}"/>
              </a:ext>
            </a:extLst>
          </p:cNvPr>
          <p:cNvSpPr txBox="1"/>
          <p:nvPr/>
        </p:nvSpPr>
        <p:spPr>
          <a:xfrm>
            <a:off x="8106400" y="4964952"/>
            <a:ext cx="3171825" cy="230832"/>
          </a:xfrm>
          <a:prstGeom prst="rect">
            <a:avLst/>
          </a:prstGeom>
          <a:noFill/>
        </p:spPr>
        <p:txBody>
          <a:bodyPr wrap="square" rtlCol="0">
            <a:spAutoFit/>
          </a:bodyPr>
          <a:lstStyle/>
          <a:p>
            <a:r>
              <a:rPr lang="en-US" sz="900">
                <a:hlinkClick r:id="rId3" tooltip="https://en.wikipedia.org/wiki/File:Biohazard_Logo.jpg"/>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10871635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C9535-E2AC-61C6-8A93-85D0F61C5BFD}"/>
              </a:ext>
            </a:extLst>
          </p:cNvPr>
          <p:cNvSpPr>
            <a:spLocks noGrp="1"/>
          </p:cNvSpPr>
          <p:nvPr>
            <p:ph type="title"/>
          </p:nvPr>
        </p:nvSpPr>
        <p:spPr/>
        <p:txBody>
          <a:bodyPr/>
          <a:lstStyle/>
          <a:p>
            <a:r>
              <a:rPr lang="en-US" dirty="0"/>
              <a:t>Handling of Needles/Sharps and Trash</a:t>
            </a:r>
          </a:p>
        </p:txBody>
      </p:sp>
      <p:sp>
        <p:nvSpPr>
          <p:cNvPr id="3" name="Content Placeholder 2">
            <a:extLst>
              <a:ext uri="{FF2B5EF4-FFF2-40B4-BE49-F238E27FC236}">
                <a16:creationId xmlns:a16="http://schemas.microsoft.com/office/drawing/2014/main" id="{6FA0144A-04BE-87DE-9E0E-D05D4569D9C7}"/>
              </a:ext>
            </a:extLst>
          </p:cNvPr>
          <p:cNvSpPr>
            <a:spLocks noGrp="1"/>
          </p:cNvSpPr>
          <p:nvPr>
            <p:ph idx="1"/>
          </p:nvPr>
        </p:nvSpPr>
        <p:spPr>
          <a:xfrm>
            <a:off x="838200" y="1887531"/>
            <a:ext cx="7382256" cy="4351338"/>
          </a:xfrm>
        </p:spPr>
        <p:txBody>
          <a:bodyPr/>
          <a:lstStyle/>
          <a:p>
            <a:pPr marL="457200" indent="-457200">
              <a:buFont typeface="Arial" panose="020B0604020202020204" pitchFamily="34" charset="0"/>
              <a:buChar char="•"/>
            </a:pPr>
            <a:r>
              <a:rPr lang="en-US" b="0" dirty="0"/>
              <a:t>Needles and sharps should go in designated sharps container</a:t>
            </a:r>
          </a:p>
          <a:p>
            <a:pPr marL="457200" indent="-457200">
              <a:buFont typeface="Arial" panose="020B0604020202020204" pitchFamily="34" charset="0"/>
              <a:buChar char="•"/>
            </a:pPr>
            <a:r>
              <a:rPr lang="en-US" b="0" dirty="0"/>
              <a:t>Sharps should never go in the trash</a:t>
            </a:r>
          </a:p>
          <a:p>
            <a:pPr marL="457200" indent="-457200">
              <a:buFont typeface="Arial" panose="020B0604020202020204" pitchFamily="34" charset="0"/>
              <a:buChar char="•"/>
            </a:pPr>
            <a:r>
              <a:rPr lang="en-US" b="0" dirty="0"/>
              <a:t>Handle and dispose of trash in a way that avoids the transfer of pathogens</a:t>
            </a:r>
          </a:p>
        </p:txBody>
      </p:sp>
      <p:pic>
        <p:nvPicPr>
          <p:cNvPr id="5" name="Picture 4" descr="Several red containers with labels&#10;&#10;Description automatically generated">
            <a:extLst>
              <a:ext uri="{FF2B5EF4-FFF2-40B4-BE49-F238E27FC236}">
                <a16:creationId xmlns:a16="http://schemas.microsoft.com/office/drawing/2014/main" id="{EB4CF8D6-A2E6-799F-9B62-990C4ADBC368}"/>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949070" y="3112738"/>
            <a:ext cx="3641711" cy="3479129"/>
          </a:xfrm>
          <a:prstGeom prst="rect">
            <a:avLst/>
          </a:prstGeom>
        </p:spPr>
      </p:pic>
      <p:sp>
        <p:nvSpPr>
          <p:cNvPr id="6" name="TextBox 5">
            <a:extLst>
              <a:ext uri="{FF2B5EF4-FFF2-40B4-BE49-F238E27FC236}">
                <a16:creationId xmlns:a16="http://schemas.microsoft.com/office/drawing/2014/main" id="{CF730EEB-28A4-3BCD-0F3D-884F295F3A4F}"/>
              </a:ext>
            </a:extLst>
          </p:cNvPr>
          <p:cNvSpPr txBox="1"/>
          <p:nvPr/>
        </p:nvSpPr>
        <p:spPr>
          <a:xfrm>
            <a:off x="8411985" y="6476451"/>
            <a:ext cx="3008376" cy="230832"/>
          </a:xfrm>
          <a:prstGeom prst="rect">
            <a:avLst/>
          </a:prstGeom>
          <a:noFill/>
        </p:spPr>
        <p:txBody>
          <a:bodyPr wrap="square" rtlCol="0">
            <a:spAutoFit/>
          </a:bodyPr>
          <a:lstStyle/>
          <a:p>
            <a:r>
              <a:rPr lang="en-US" sz="900" dirty="0">
                <a:hlinkClick r:id="rId3" tooltip="https://pressbooks.umn.edu/cvdl/chapter/biosafety-and-biohazardous-waste/"/>
              </a:rPr>
              <a:t>This Photo</a:t>
            </a:r>
            <a:r>
              <a:rPr lang="en-US" sz="900" dirty="0"/>
              <a:t> by Unknown Author is licensed under </a:t>
            </a:r>
            <a:r>
              <a:rPr lang="en-US" sz="900" dirty="0">
                <a:hlinkClick r:id="rId4" tooltip="https://creativecommons.org/licenses/by-nc/3.0/"/>
              </a:rPr>
              <a:t>CC BY-NC</a:t>
            </a:r>
            <a:endParaRPr lang="en-US" sz="900" dirty="0"/>
          </a:p>
        </p:txBody>
      </p:sp>
      <p:pic>
        <p:nvPicPr>
          <p:cNvPr id="8" name="Picture 7" descr="A syringe with a needle&#10;&#10;Description automatically generated">
            <a:extLst>
              <a:ext uri="{FF2B5EF4-FFF2-40B4-BE49-F238E27FC236}">
                <a16:creationId xmlns:a16="http://schemas.microsoft.com/office/drawing/2014/main" id="{534DF87F-6EE4-1AB0-BBB0-58D70485A8AB}"/>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949070" y="561968"/>
            <a:ext cx="3934206" cy="2867032"/>
          </a:xfrm>
          <a:prstGeom prst="rect">
            <a:avLst/>
          </a:prstGeom>
        </p:spPr>
      </p:pic>
      <p:sp>
        <p:nvSpPr>
          <p:cNvPr id="9" name="TextBox 8">
            <a:extLst>
              <a:ext uri="{FF2B5EF4-FFF2-40B4-BE49-F238E27FC236}">
                <a16:creationId xmlns:a16="http://schemas.microsoft.com/office/drawing/2014/main" id="{7AB857CE-D014-443D-1189-2865B70BE1ED}"/>
              </a:ext>
            </a:extLst>
          </p:cNvPr>
          <p:cNvSpPr txBox="1"/>
          <p:nvPr/>
        </p:nvSpPr>
        <p:spPr>
          <a:xfrm>
            <a:off x="8745530" y="2881906"/>
            <a:ext cx="2980944" cy="230832"/>
          </a:xfrm>
          <a:prstGeom prst="rect">
            <a:avLst/>
          </a:prstGeom>
          <a:noFill/>
        </p:spPr>
        <p:txBody>
          <a:bodyPr wrap="square" rtlCol="0">
            <a:spAutoFit/>
          </a:bodyPr>
          <a:lstStyle/>
          <a:p>
            <a:r>
              <a:rPr lang="en-US" sz="900">
                <a:hlinkClick r:id="rId6" tooltip="https://freepngimg.com/png/47471-syringe-needle-download-free-image"/>
              </a:rPr>
              <a:t>This Photo</a:t>
            </a:r>
            <a:r>
              <a:rPr lang="en-US" sz="900"/>
              <a:t> by Unknown Author is licensed under </a:t>
            </a:r>
            <a:r>
              <a:rPr lang="en-US" sz="900">
                <a:hlinkClick r:id="rId4" tooltip="https://creativecommons.org/licenses/by-nc/3.0/"/>
              </a:rPr>
              <a:t>CC BY-NC</a:t>
            </a:r>
            <a:endParaRPr lang="en-US" sz="900"/>
          </a:p>
        </p:txBody>
      </p:sp>
    </p:spTree>
    <p:extLst>
      <p:ext uri="{BB962C8B-B14F-4D97-AF65-F5344CB8AC3E}">
        <p14:creationId xmlns:p14="http://schemas.microsoft.com/office/powerpoint/2010/main" val="16227020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a:xfrm>
            <a:off x="630296" y="1527048"/>
            <a:ext cx="10964296" cy="4324795"/>
          </a:xfrm>
        </p:spPr>
        <p:txBody>
          <a:bodyPr/>
          <a:lstStyle/>
          <a:p>
            <a:pPr marL="457200" indent="-457200" eaLnBrk="1" hangingPunct="1">
              <a:buFont typeface="Arial" panose="020B0604020202020204" pitchFamily="34" charset="0"/>
              <a:buChar char="•"/>
            </a:pPr>
            <a:r>
              <a:rPr lang="en-US" altLang="en-US" b="0" dirty="0"/>
              <a:t>Also known as isolation precautions</a:t>
            </a:r>
          </a:p>
          <a:p>
            <a:pPr marL="457200" indent="-457200" eaLnBrk="1" hangingPunct="1">
              <a:buFont typeface="Arial" panose="020B0604020202020204" pitchFamily="34" charset="0"/>
              <a:buChar char="•"/>
            </a:pPr>
            <a:r>
              <a:rPr lang="en-US" altLang="en-US" b="0" dirty="0"/>
              <a:t>Used in addition to standard precautions to prevent the spread of infections that are transmitted through the air or contact with infected individuals</a:t>
            </a:r>
          </a:p>
          <a:p>
            <a:pPr marL="457200" indent="-457200" eaLnBrk="1" hangingPunct="1">
              <a:buFont typeface="Arial" panose="020B0604020202020204" pitchFamily="34" charset="0"/>
              <a:buChar char="•"/>
            </a:pPr>
            <a:r>
              <a:rPr lang="en-US" altLang="en-US" b="0" dirty="0"/>
              <a:t>Use depends on the mode of transmission of the pathogen </a:t>
            </a:r>
          </a:p>
          <a:p>
            <a:pPr marL="1143000" lvl="1" indent="-457200"/>
            <a:r>
              <a:rPr lang="en-US" altLang="en-US" dirty="0"/>
              <a:t>Contact</a:t>
            </a:r>
          </a:p>
          <a:p>
            <a:pPr marL="1143000" lvl="1" indent="-457200"/>
            <a:r>
              <a:rPr lang="en-US" altLang="en-US" b="0" dirty="0"/>
              <a:t>Droplet</a:t>
            </a:r>
          </a:p>
          <a:p>
            <a:pPr marL="1143000" lvl="1" indent="-457200"/>
            <a:r>
              <a:rPr lang="en-US" altLang="en-US" dirty="0"/>
              <a:t>Airborne</a:t>
            </a:r>
            <a:endParaRPr lang="en-US" altLang="en-US" b="0" dirty="0"/>
          </a:p>
        </p:txBody>
      </p:sp>
      <p:sp>
        <p:nvSpPr>
          <p:cNvPr id="33794" name="Rectangle 2"/>
          <p:cNvSpPr>
            <a:spLocks noGrp="1" noChangeArrowheads="1"/>
          </p:cNvSpPr>
          <p:nvPr>
            <p:ph type="title"/>
          </p:nvPr>
        </p:nvSpPr>
        <p:spPr>
          <a:xfrm>
            <a:off x="630296" y="343375"/>
            <a:ext cx="10515600" cy="1055657"/>
          </a:xfrm>
        </p:spPr>
        <p:txBody>
          <a:bodyPr>
            <a:normAutofit/>
          </a:bodyPr>
          <a:lstStyle/>
          <a:p>
            <a:pPr eaLnBrk="1" hangingPunct="1"/>
            <a:r>
              <a:rPr lang="en-US" altLang="en-US" dirty="0">
                <a:cs typeface="Arial"/>
              </a:rPr>
              <a:t>Transmission-Based Precautions</a:t>
            </a:r>
          </a:p>
        </p:txBody>
      </p:sp>
    </p:spTree>
    <p:extLst>
      <p:ext uri="{BB962C8B-B14F-4D97-AF65-F5344CB8AC3E}">
        <p14:creationId xmlns:p14="http://schemas.microsoft.com/office/powerpoint/2010/main" val="22188198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FCB17-0FF9-40CD-4A5F-7132081E7E2F}"/>
              </a:ext>
            </a:extLst>
          </p:cNvPr>
          <p:cNvSpPr>
            <a:spLocks noGrp="1"/>
          </p:cNvSpPr>
          <p:nvPr>
            <p:ph type="title"/>
          </p:nvPr>
        </p:nvSpPr>
        <p:spPr>
          <a:xfrm>
            <a:off x="838199" y="365125"/>
            <a:ext cx="10936857" cy="1325563"/>
          </a:xfrm>
        </p:spPr>
        <p:txBody>
          <a:bodyPr>
            <a:normAutofit/>
          </a:bodyPr>
          <a:lstStyle/>
          <a:p>
            <a:r>
              <a:rPr lang="en-US" altLang="en-US" sz="4000" dirty="0">
                <a:cs typeface="Arial"/>
              </a:rPr>
              <a:t>Transmission-Based Precautions</a:t>
            </a:r>
            <a:endParaRPr lang="en-US" sz="4000" dirty="0"/>
          </a:p>
        </p:txBody>
      </p:sp>
      <p:sp>
        <p:nvSpPr>
          <p:cNvPr id="3" name="Content Placeholder 2">
            <a:extLst>
              <a:ext uri="{FF2B5EF4-FFF2-40B4-BE49-F238E27FC236}">
                <a16:creationId xmlns:a16="http://schemas.microsoft.com/office/drawing/2014/main" id="{247B9178-DFEF-E0AA-6BDE-5D0B3353DAA5}"/>
              </a:ext>
            </a:extLst>
          </p:cNvPr>
          <p:cNvSpPr>
            <a:spLocks noGrp="1"/>
          </p:cNvSpPr>
          <p:nvPr>
            <p:ph idx="1"/>
          </p:nvPr>
        </p:nvSpPr>
        <p:spPr>
          <a:xfrm>
            <a:off x="838201" y="1690688"/>
            <a:ext cx="10515600" cy="4351338"/>
          </a:xfrm>
        </p:spPr>
        <p:txBody>
          <a:bodyPr>
            <a:normAutofit/>
          </a:bodyPr>
          <a:lstStyle/>
          <a:p>
            <a:r>
              <a:rPr lang="en-US" sz="2600" dirty="0"/>
              <a:t>Contact Precautions:</a:t>
            </a:r>
            <a:r>
              <a:rPr lang="en-US" sz="2600" b="0" dirty="0"/>
              <a:t> </a:t>
            </a:r>
          </a:p>
          <a:p>
            <a:pPr marL="457200" indent="-457200">
              <a:buFont typeface="Arial" panose="020B0604020202020204" pitchFamily="34" charset="0"/>
              <a:buChar char="•"/>
            </a:pPr>
            <a:r>
              <a:rPr lang="en-US" sz="2400" b="0" dirty="0"/>
              <a:t>Pathogens are spread through direct contact by touching another person or indirect contact such as touching a contaminated surface.</a:t>
            </a:r>
          </a:p>
          <a:p>
            <a:pPr marL="457200" indent="-457200">
              <a:buFont typeface="Arial" panose="020B0604020202020204" pitchFamily="34" charset="0"/>
              <a:buChar char="•"/>
            </a:pPr>
            <a:r>
              <a:rPr lang="en-US" sz="2400" b="0" dirty="0"/>
              <a:t>Gloves and gowns are worn upon entering the room and coming in contact with the resident or contaminated surface. </a:t>
            </a:r>
          </a:p>
          <a:p>
            <a:pPr marL="457200" indent="-457200">
              <a:buFont typeface="Arial" panose="020B0604020202020204" pitchFamily="34" charset="0"/>
              <a:buChar char="•"/>
            </a:pPr>
            <a:r>
              <a:rPr lang="en-US" sz="2400" b="0" dirty="0"/>
              <a:t>Infections such as pink eye, scabies, and Methicillin-Resistant Staphylococcus Aureus are spread through contact transmission</a:t>
            </a:r>
          </a:p>
        </p:txBody>
      </p:sp>
    </p:spTree>
    <p:extLst>
      <p:ext uri="{BB962C8B-B14F-4D97-AF65-F5344CB8AC3E}">
        <p14:creationId xmlns:p14="http://schemas.microsoft.com/office/powerpoint/2010/main" val="2373848383"/>
      </p:ext>
    </p:extLst>
  </p:cSld>
  <p:clrMapOvr>
    <a:masterClrMapping/>
  </p:clrMapOvr>
  <mc:AlternateContent xmlns:mc="http://schemas.openxmlformats.org/markup-compatibility/2006" xmlns:p14="http://schemas.microsoft.com/office/powerpoint/2010/main">
    <mc:Choice Requires="p14">
      <p:transition spd="slow" p14:dur="2000" advTm="80619"/>
    </mc:Choice>
    <mc:Fallback xmlns="">
      <p:transition spd="slow" advTm="80619"/>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FCB17-0FF9-40CD-4A5F-7132081E7E2F}"/>
              </a:ext>
            </a:extLst>
          </p:cNvPr>
          <p:cNvSpPr>
            <a:spLocks noGrp="1"/>
          </p:cNvSpPr>
          <p:nvPr>
            <p:ph type="title"/>
          </p:nvPr>
        </p:nvSpPr>
        <p:spPr>
          <a:xfrm>
            <a:off x="838199" y="365126"/>
            <a:ext cx="10936857" cy="980596"/>
          </a:xfrm>
        </p:spPr>
        <p:txBody>
          <a:bodyPr>
            <a:normAutofit/>
          </a:bodyPr>
          <a:lstStyle/>
          <a:p>
            <a:r>
              <a:rPr lang="en-US" altLang="en-US" sz="4000" dirty="0">
                <a:cs typeface="Arial"/>
              </a:rPr>
              <a:t>Transmission-Based Precautions</a:t>
            </a:r>
            <a:endParaRPr lang="en-US" sz="4000" dirty="0"/>
          </a:p>
        </p:txBody>
      </p:sp>
      <p:sp>
        <p:nvSpPr>
          <p:cNvPr id="3" name="Content Placeholder 2">
            <a:extLst>
              <a:ext uri="{FF2B5EF4-FFF2-40B4-BE49-F238E27FC236}">
                <a16:creationId xmlns:a16="http://schemas.microsoft.com/office/drawing/2014/main" id="{247B9178-DFEF-E0AA-6BDE-5D0B3353DAA5}"/>
              </a:ext>
            </a:extLst>
          </p:cNvPr>
          <p:cNvSpPr>
            <a:spLocks noGrp="1"/>
          </p:cNvSpPr>
          <p:nvPr>
            <p:ph idx="1"/>
          </p:nvPr>
        </p:nvSpPr>
        <p:spPr>
          <a:xfrm>
            <a:off x="838198" y="1419218"/>
            <a:ext cx="10710673" cy="5191894"/>
          </a:xfrm>
        </p:spPr>
        <p:txBody>
          <a:bodyPr>
            <a:normAutofit fontScale="85000" lnSpcReduction="20000"/>
          </a:bodyPr>
          <a:lstStyle/>
          <a:p>
            <a:r>
              <a:rPr lang="en-US" sz="3100" dirty="0"/>
              <a:t>Airborne </a:t>
            </a:r>
            <a:r>
              <a:rPr lang="en-US" sz="3200" dirty="0"/>
              <a:t>Precautions</a:t>
            </a:r>
            <a:r>
              <a:rPr lang="en-US" sz="3100" dirty="0"/>
              <a:t>: </a:t>
            </a:r>
          </a:p>
          <a:p>
            <a:pPr marL="457200" indent="-457200">
              <a:buFont typeface="Arial" panose="020B0604020202020204" pitchFamily="34" charset="0"/>
              <a:buChar char="•"/>
            </a:pPr>
            <a:r>
              <a:rPr lang="en-US" b="0" dirty="0"/>
              <a:t>Pathogens transmitted through air </a:t>
            </a:r>
          </a:p>
          <a:p>
            <a:pPr marL="457200" indent="-457200">
              <a:buFont typeface="Arial" panose="020B0604020202020204" pitchFamily="34" charset="0"/>
              <a:buChar char="•"/>
            </a:pPr>
            <a:r>
              <a:rPr lang="en-US" b="0" dirty="0"/>
              <a:t>Pathogens can be inhaled or enter body through the mucous membranes of the eyes, nose, or mouth.</a:t>
            </a:r>
          </a:p>
          <a:p>
            <a:pPr marL="457200" indent="-457200">
              <a:buFont typeface="Arial" panose="020B0604020202020204" pitchFamily="34" charset="0"/>
              <a:buChar char="•"/>
            </a:pPr>
            <a:r>
              <a:rPr lang="en-US" b="0" dirty="0"/>
              <a:t>Caregivers wear an N95 respirator mask that has been specifically fitted (fit tested)</a:t>
            </a:r>
          </a:p>
          <a:p>
            <a:pPr marL="457200" indent="-457200">
              <a:buFont typeface="Arial" panose="020B0604020202020204" pitchFamily="34" charset="0"/>
              <a:buChar char="•"/>
            </a:pPr>
            <a:r>
              <a:rPr lang="en-US" b="0" dirty="0"/>
              <a:t>Isolation room may have special ventilation (negative pressure) to prevent the pathogen from spreading outside of the room</a:t>
            </a:r>
          </a:p>
          <a:p>
            <a:pPr marL="457200" indent="-457200">
              <a:buFont typeface="Arial" panose="020B0604020202020204" pitchFamily="34" charset="0"/>
              <a:buChar char="•"/>
            </a:pPr>
            <a:r>
              <a:rPr lang="en-US" b="0" dirty="0"/>
              <a:t>Door must remain closed except for entering and leaving the room</a:t>
            </a:r>
          </a:p>
          <a:p>
            <a:pPr marL="457200" indent="-457200">
              <a:buFont typeface="Arial" panose="020B0604020202020204" pitchFamily="34" charset="0"/>
              <a:buChar char="•"/>
            </a:pPr>
            <a:r>
              <a:rPr lang="en-US" b="0" dirty="0"/>
              <a:t>Respirator mask is put on before entering the room and is removed after exiting the room</a:t>
            </a:r>
          </a:p>
          <a:p>
            <a:pPr marL="457200" indent="-457200">
              <a:buFont typeface="Arial" panose="020B0604020202020204" pitchFamily="34" charset="0"/>
              <a:buChar char="•"/>
            </a:pPr>
            <a:r>
              <a:rPr lang="en-US" b="0" dirty="0"/>
              <a:t>Additional PPE may be required including a gown, gloves, or eye protection (goggles or face shield), depending on the pathogen and facility policy</a:t>
            </a:r>
          </a:p>
          <a:p>
            <a:pPr marL="457200" indent="-457200">
              <a:buFont typeface="Arial" panose="020B0604020202020204" pitchFamily="34" charset="0"/>
              <a:buChar char="•"/>
            </a:pPr>
            <a:r>
              <a:rPr lang="en-US" b="0" dirty="0"/>
              <a:t>Infections such as tuberculosis, chicken pox, mumps, and Covid-19 are spread through airborne transmission</a:t>
            </a:r>
          </a:p>
        </p:txBody>
      </p:sp>
    </p:spTree>
    <p:extLst>
      <p:ext uri="{BB962C8B-B14F-4D97-AF65-F5344CB8AC3E}">
        <p14:creationId xmlns:p14="http://schemas.microsoft.com/office/powerpoint/2010/main" val="52794946"/>
      </p:ext>
    </p:extLst>
  </p:cSld>
  <p:clrMapOvr>
    <a:masterClrMapping/>
  </p:clrMapOvr>
  <mc:AlternateContent xmlns:mc="http://schemas.openxmlformats.org/markup-compatibility/2006" xmlns:p14="http://schemas.microsoft.com/office/powerpoint/2010/main">
    <mc:Choice Requires="p14">
      <p:transition spd="slow" p14:dur="2000" advTm="169064"/>
    </mc:Choice>
    <mc:Fallback xmlns="">
      <p:transition spd="slow" advTm="169064"/>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FCB17-0FF9-40CD-4A5F-7132081E7E2F}"/>
              </a:ext>
            </a:extLst>
          </p:cNvPr>
          <p:cNvSpPr>
            <a:spLocks noGrp="1"/>
          </p:cNvSpPr>
          <p:nvPr>
            <p:ph type="title"/>
          </p:nvPr>
        </p:nvSpPr>
        <p:spPr>
          <a:xfrm>
            <a:off x="415505" y="352531"/>
            <a:ext cx="10936857" cy="790815"/>
          </a:xfrm>
        </p:spPr>
        <p:txBody>
          <a:bodyPr>
            <a:normAutofit/>
          </a:bodyPr>
          <a:lstStyle/>
          <a:p>
            <a:r>
              <a:rPr lang="en-US" altLang="en-US" sz="4000" dirty="0">
                <a:cs typeface="Arial"/>
              </a:rPr>
              <a:t>Transmission-Based Precautions</a:t>
            </a:r>
            <a:endParaRPr lang="en-US" sz="4000" dirty="0"/>
          </a:p>
        </p:txBody>
      </p:sp>
      <p:sp>
        <p:nvSpPr>
          <p:cNvPr id="3" name="Content Placeholder 2">
            <a:extLst>
              <a:ext uri="{FF2B5EF4-FFF2-40B4-BE49-F238E27FC236}">
                <a16:creationId xmlns:a16="http://schemas.microsoft.com/office/drawing/2014/main" id="{247B9178-DFEF-E0AA-6BDE-5D0B3353DAA5}"/>
              </a:ext>
            </a:extLst>
          </p:cNvPr>
          <p:cNvSpPr>
            <a:spLocks noGrp="1"/>
          </p:cNvSpPr>
          <p:nvPr>
            <p:ph idx="1"/>
          </p:nvPr>
        </p:nvSpPr>
        <p:spPr>
          <a:xfrm>
            <a:off x="415505" y="1448721"/>
            <a:ext cx="8413629" cy="5296618"/>
          </a:xfrm>
        </p:spPr>
        <p:txBody>
          <a:bodyPr>
            <a:normAutofit/>
          </a:bodyPr>
          <a:lstStyle/>
          <a:p>
            <a:r>
              <a:rPr lang="en-US" sz="2600" dirty="0"/>
              <a:t>Droplet Precautions:</a:t>
            </a:r>
            <a:r>
              <a:rPr lang="en-US" sz="2600" b="0" dirty="0"/>
              <a:t> </a:t>
            </a:r>
          </a:p>
          <a:p>
            <a:pPr marL="457200" indent="-457200">
              <a:buFont typeface="Arial" panose="020B0604020202020204" pitchFamily="34" charset="0"/>
              <a:buChar char="•"/>
            </a:pPr>
            <a:r>
              <a:rPr lang="en-US" sz="2400" b="0" dirty="0"/>
              <a:t>Pathogens transmitted through droplets in the air</a:t>
            </a:r>
          </a:p>
          <a:p>
            <a:pPr marL="457200" indent="-457200">
              <a:buFont typeface="Arial" panose="020B0604020202020204" pitchFamily="34" charset="0"/>
              <a:buChar char="•"/>
            </a:pPr>
            <a:r>
              <a:rPr lang="en-US" sz="2400" b="0" dirty="0"/>
              <a:t>Pathogens can be inhaled or enter the body through the eyes, nose, or mouth</a:t>
            </a:r>
          </a:p>
          <a:p>
            <a:pPr marL="457200" indent="-457200">
              <a:buFont typeface="Arial" panose="020B0604020202020204" pitchFamily="34" charset="0"/>
              <a:buChar char="•"/>
            </a:pPr>
            <a:r>
              <a:rPr lang="en-US" sz="2400" b="0" dirty="0"/>
              <a:t>Droplets can travel 3-10 feet and are spread through coughing, sneezing, talking, or laughing</a:t>
            </a:r>
          </a:p>
          <a:p>
            <a:pPr marL="457200" indent="-457200">
              <a:buFont typeface="Arial" panose="020B0604020202020204" pitchFamily="34" charset="0"/>
              <a:buChar char="•"/>
            </a:pPr>
            <a:r>
              <a:rPr lang="en-US" sz="2400" b="0" dirty="0"/>
              <a:t>A face mask must be worn in addition to eye protection (goggles or face shield) before entering the room</a:t>
            </a:r>
          </a:p>
          <a:p>
            <a:pPr marL="457200" indent="-457200">
              <a:buFont typeface="Arial" panose="020B0604020202020204" pitchFamily="34" charset="0"/>
              <a:buChar char="•"/>
            </a:pPr>
            <a:r>
              <a:rPr lang="en-US" sz="2400" b="0" dirty="0"/>
              <a:t>These items are removed before leaving the room</a:t>
            </a:r>
          </a:p>
          <a:p>
            <a:pPr marL="457200" indent="-457200">
              <a:buFont typeface="Arial" panose="020B0604020202020204" pitchFamily="34" charset="0"/>
              <a:buChar char="•"/>
            </a:pPr>
            <a:r>
              <a:rPr lang="en-US" sz="2400" b="0" dirty="0"/>
              <a:t>Infections such as pneumonia, influenza, the common cold, and strep throat are spread through droplet transmission</a:t>
            </a:r>
          </a:p>
        </p:txBody>
      </p:sp>
      <p:pic>
        <p:nvPicPr>
          <p:cNvPr id="5" name="Picture 4" descr="A person with a spray of water&#10;&#10;Description automatically generated">
            <a:extLst>
              <a:ext uri="{FF2B5EF4-FFF2-40B4-BE49-F238E27FC236}">
                <a16:creationId xmlns:a16="http://schemas.microsoft.com/office/drawing/2014/main" id="{E0959E0E-24AD-1902-2D92-A9BD485CD273}"/>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r="16024"/>
          <a:stretch/>
        </p:blipFill>
        <p:spPr>
          <a:xfrm>
            <a:off x="8735683" y="1975449"/>
            <a:ext cx="3255034" cy="2907102"/>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3749D930-8B05-6DC5-1EA6-40737C2B5F87}"/>
              </a:ext>
            </a:extLst>
          </p:cNvPr>
          <p:cNvSpPr txBox="1"/>
          <p:nvPr/>
        </p:nvSpPr>
        <p:spPr>
          <a:xfrm>
            <a:off x="8742871" y="4882551"/>
            <a:ext cx="2516038" cy="369332"/>
          </a:xfrm>
          <a:prstGeom prst="rect">
            <a:avLst/>
          </a:prstGeom>
          <a:noFill/>
        </p:spPr>
        <p:txBody>
          <a:bodyPr wrap="square" rtlCol="0">
            <a:spAutoFit/>
          </a:bodyPr>
          <a:lstStyle/>
          <a:p>
            <a:r>
              <a:rPr lang="en-US" sz="900" dirty="0">
                <a:hlinkClick r:id="rId3" tooltip="https://www.northcarolinahealthnews.org/2018/03/01/flu-season-serious-lingering/"/>
              </a:rPr>
              <a:t>This Photo</a:t>
            </a:r>
            <a:r>
              <a:rPr lang="en-US" sz="900" dirty="0"/>
              <a:t> by Unknown Author is licensed under </a:t>
            </a:r>
            <a:r>
              <a:rPr lang="en-US" sz="900" dirty="0">
                <a:hlinkClick r:id="rId4" tooltip="https://creativecommons.org/licenses/by-nd/3.0/"/>
              </a:rPr>
              <a:t>CC BY-ND</a:t>
            </a:r>
            <a:endParaRPr lang="en-US" sz="900" dirty="0"/>
          </a:p>
        </p:txBody>
      </p:sp>
    </p:spTree>
    <p:extLst>
      <p:ext uri="{BB962C8B-B14F-4D97-AF65-F5344CB8AC3E}">
        <p14:creationId xmlns:p14="http://schemas.microsoft.com/office/powerpoint/2010/main" val="1327407278"/>
      </p:ext>
    </p:extLst>
  </p:cSld>
  <p:clrMapOvr>
    <a:masterClrMapping/>
  </p:clrMapOvr>
  <mc:AlternateContent xmlns:mc="http://schemas.openxmlformats.org/markup-compatibility/2006" xmlns:p14="http://schemas.microsoft.com/office/powerpoint/2010/main">
    <mc:Choice Requires="p14">
      <p:transition spd="slow" p14:dur="2000" advTm="89084"/>
    </mc:Choice>
    <mc:Fallback xmlns="">
      <p:transition spd="slow" advTm="89084"/>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E1E96-420E-0430-7490-2C0469187CF7}"/>
              </a:ext>
            </a:extLst>
          </p:cNvPr>
          <p:cNvSpPr>
            <a:spLocks noGrp="1"/>
          </p:cNvSpPr>
          <p:nvPr>
            <p:ph type="title"/>
          </p:nvPr>
        </p:nvSpPr>
        <p:spPr>
          <a:xfrm>
            <a:off x="582168" y="339089"/>
            <a:ext cx="10515600" cy="1233679"/>
          </a:xfrm>
        </p:spPr>
        <p:txBody>
          <a:bodyPr/>
          <a:lstStyle/>
          <a:p>
            <a:r>
              <a:rPr lang="en-US" dirty="0"/>
              <a:t>CDC Guidance on Isolation Measures</a:t>
            </a:r>
          </a:p>
        </p:txBody>
      </p:sp>
      <p:sp>
        <p:nvSpPr>
          <p:cNvPr id="3" name="Content Placeholder 2">
            <a:extLst>
              <a:ext uri="{FF2B5EF4-FFF2-40B4-BE49-F238E27FC236}">
                <a16:creationId xmlns:a16="http://schemas.microsoft.com/office/drawing/2014/main" id="{E630ADD5-D63F-0440-31FC-AAC3FB0497B0}"/>
              </a:ext>
            </a:extLst>
          </p:cNvPr>
          <p:cNvSpPr>
            <a:spLocks noGrp="1"/>
          </p:cNvSpPr>
          <p:nvPr>
            <p:ph idx="1"/>
          </p:nvPr>
        </p:nvSpPr>
        <p:spPr>
          <a:xfrm>
            <a:off x="582168" y="1779905"/>
            <a:ext cx="7665720" cy="4351338"/>
          </a:xfrm>
        </p:spPr>
        <p:txBody>
          <a:bodyPr>
            <a:normAutofit lnSpcReduction="10000"/>
          </a:bodyPr>
          <a:lstStyle/>
          <a:p>
            <a:pPr marL="457200" indent="-457200">
              <a:buFont typeface="Arial" panose="020B0604020202020204" pitchFamily="34" charset="0"/>
              <a:buChar char="•"/>
            </a:pPr>
            <a:r>
              <a:rPr lang="en-US" b="0" dirty="0"/>
              <a:t>The CDC provides guidance for isolating clients with infectious diseases that can be transmitted through:</a:t>
            </a:r>
          </a:p>
          <a:p>
            <a:pPr marL="1143000" lvl="1" indent="-457200"/>
            <a:r>
              <a:rPr lang="en-US" b="0" dirty="0"/>
              <a:t>Airborne transmission</a:t>
            </a:r>
          </a:p>
          <a:p>
            <a:pPr marL="1143000" lvl="1" indent="-457200"/>
            <a:r>
              <a:rPr lang="en-US" dirty="0"/>
              <a:t>Droplet transmission</a:t>
            </a:r>
          </a:p>
          <a:p>
            <a:pPr marL="1143000" lvl="1" indent="-457200"/>
            <a:r>
              <a:rPr lang="en-US" b="0" dirty="0"/>
              <a:t>Direct contact transmi</a:t>
            </a:r>
            <a:r>
              <a:rPr lang="en-US" dirty="0"/>
              <a:t>ssion</a:t>
            </a:r>
            <a:endParaRPr lang="en-US" b="0" dirty="0"/>
          </a:p>
          <a:p>
            <a:pPr marL="457200" indent="-457200">
              <a:buFont typeface="Arial" panose="020B0604020202020204" pitchFamily="34" charset="0"/>
              <a:buChar char="•"/>
            </a:pPr>
            <a:r>
              <a:rPr lang="en-US" b="0" dirty="0"/>
              <a:t>Posters are provided that facilities may use to provide instructions before entering a client’s room</a:t>
            </a:r>
          </a:p>
          <a:p>
            <a:pPr marL="457200" indent="-457200">
              <a:buFont typeface="Arial" panose="020B0604020202020204" pitchFamily="34" charset="0"/>
              <a:buChar char="•"/>
            </a:pPr>
            <a:r>
              <a:rPr lang="en-US" b="0" dirty="0"/>
              <a:t>Posters include the PPE that should be used</a:t>
            </a:r>
          </a:p>
          <a:p>
            <a:endParaRPr lang="en-US" dirty="0"/>
          </a:p>
        </p:txBody>
      </p:sp>
      <p:pic>
        <p:nvPicPr>
          <p:cNvPr id="5" name="Picture 4" descr="A blue and white logo&#10;&#10;Description automatically generated">
            <a:extLst>
              <a:ext uri="{FF2B5EF4-FFF2-40B4-BE49-F238E27FC236}">
                <a16:creationId xmlns:a16="http://schemas.microsoft.com/office/drawing/2014/main" id="{950937D6-83FF-5016-E238-640A22507120}"/>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000999" y="2489818"/>
            <a:ext cx="3809619" cy="2112027"/>
          </a:xfrm>
          <a:prstGeom prst="rect">
            <a:avLst/>
          </a:prstGeom>
        </p:spPr>
      </p:pic>
      <p:sp>
        <p:nvSpPr>
          <p:cNvPr id="6" name="TextBox 5">
            <a:extLst>
              <a:ext uri="{FF2B5EF4-FFF2-40B4-BE49-F238E27FC236}">
                <a16:creationId xmlns:a16="http://schemas.microsoft.com/office/drawing/2014/main" id="{29CBA3CB-8012-F409-604B-FD436922244B}"/>
              </a:ext>
            </a:extLst>
          </p:cNvPr>
          <p:cNvSpPr txBox="1"/>
          <p:nvPr/>
        </p:nvSpPr>
        <p:spPr>
          <a:xfrm>
            <a:off x="8247888" y="4486429"/>
            <a:ext cx="2837307" cy="230832"/>
          </a:xfrm>
          <a:prstGeom prst="rect">
            <a:avLst/>
          </a:prstGeom>
          <a:noFill/>
        </p:spPr>
        <p:txBody>
          <a:bodyPr wrap="square" rtlCol="0">
            <a:spAutoFit/>
          </a:bodyPr>
          <a:lstStyle/>
          <a:p>
            <a:r>
              <a:rPr lang="en-US" sz="900" dirty="0">
                <a:hlinkClick r:id="rId3" tooltip="https://grupoinfeccsomamfyc.wordpress.com/tag/antihistaminicos/"/>
              </a:rPr>
              <a:t>This Photo</a:t>
            </a:r>
            <a:r>
              <a:rPr lang="en-US" sz="900" dirty="0"/>
              <a:t> by Unknown Author is licensed under </a:t>
            </a:r>
            <a:r>
              <a:rPr lang="en-US" sz="900" dirty="0">
                <a:hlinkClick r:id="rId4" tooltip="https://creativecommons.org/licenses/by/3.0/"/>
              </a:rPr>
              <a:t>CC BY</a:t>
            </a:r>
            <a:endParaRPr lang="en-US" sz="900" dirty="0"/>
          </a:p>
        </p:txBody>
      </p:sp>
      <p:pic>
        <p:nvPicPr>
          <p:cNvPr id="7" name="Graphic 6" descr="Diving outline">
            <a:extLst>
              <a:ext uri="{FF2B5EF4-FFF2-40B4-BE49-F238E27FC236}">
                <a16:creationId xmlns:a16="http://schemas.microsoft.com/office/drawing/2014/main" id="{74A9D5CD-B09B-0251-0F94-A8AD47A3BD5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77600" y="41528"/>
            <a:ext cx="914400" cy="914400"/>
          </a:xfrm>
          <a:prstGeom prst="rect">
            <a:avLst/>
          </a:prstGeom>
        </p:spPr>
      </p:pic>
    </p:spTree>
    <p:extLst>
      <p:ext uri="{BB962C8B-B14F-4D97-AF65-F5344CB8AC3E}">
        <p14:creationId xmlns:p14="http://schemas.microsoft.com/office/powerpoint/2010/main" val="19510407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472225-E54A-1055-A4C6-D2F2341091AD}"/>
              </a:ext>
            </a:extLst>
          </p:cNvPr>
          <p:cNvPicPr>
            <a:picLocks noChangeAspect="1"/>
          </p:cNvPicPr>
          <p:nvPr/>
        </p:nvPicPr>
        <p:blipFill>
          <a:blip r:embed="rId2"/>
          <a:stretch>
            <a:fillRect/>
          </a:stretch>
        </p:blipFill>
        <p:spPr>
          <a:xfrm>
            <a:off x="3456380" y="0"/>
            <a:ext cx="5279240" cy="6858000"/>
          </a:xfrm>
          <a:prstGeom prst="rect">
            <a:avLst/>
          </a:prstGeom>
        </p:spPr>
      </p:pic>
      <p:sp>
        <p:nvSpPr>
          <p:cNvPr id="7" name="Content Placeholder 6">
            <a:extLst>
              <a:ext uri="{FF2B5EF4-FFF2-40B4-BE49-F238E27FC236}">
                <a16:creationId xmlns:a16="http://schemas.microsoft.com/office/drawing/2014/main" id="{99CB0A90-B8DA-AF8D-E3C1-E46E5384F4CB}"/>
              </a:ext>
            </a:extLst>
          </p:cNvPr>
          <p:cNvSpPr>
            <a:spLocks noGrp="1"/>
          </p:cNvSpPr>
          <p:nvPr>
            <p:ph idx="1"/>
          </p:nvPr>
        </p:nvSpPr>
        <p:spPr/>
        <p:txBody>
          <a:bodyPr/>
          <a:lstStyle/>
          <a:p>
            <a:r>
              <a:rPr lang="en-US" b="0" dirty="0">
                <a:hlinkClick r:id="rId3"/>
              </a:rPr>
              <a:t>Poster link</a:t>
            </a:r>
            <a:endParaRPr lang="en-US" b="0" dirty="0"/>
          </a:p>
        </p:txBody>
      </p:sp>
      <p:pic>
        <p:nvPicPr>
          <p:cNvPr id="9" name="Graphic 8" descr="Diving outline">
            <a:extLst>
              <a:ext uri="{FF2B5EF4-FFF2-40B4-BE49-F238E27FC236}">
                <a16:creationId xmlns:a16="http://schemas.microsoft.com/office/drawing/2014/main" id="{04066FDC-CBB7-4899-D5E3-1318501A18C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57099321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99CB0A90-B8DA-AF8D-E3C1-E46E5384F4CB}"/>
              </a:ext>
            </a:extLst>
          </p:cNvPr>
          <p:cNvSpPr>
            <a:spLocks noGrp="1"/>
          </p:cNvSpPr>
          <p:nvPr>
            <p:ph idx="1"/>
          </p:nvPr>
        </p:nvSpPr>
        <p:spPr>
          <a:xfrm>
            <a:off x="838200" y="1825625"/>
            <a:ext cx="2316480" cy="4351338"/>
          </a:xfrm>
        </p:spPr>
        <p:txBody>
          <a:bodyPr/>
          <a:lstStyle/>
          <a:p>
            <a:r>
              <a:rPr lang="en-US" b="0" dirty="0">
                <a:hlinkClick r:id="rId2"/>
              </a:rPr>
              <a:t>Poster link</a:t>
            </a:r>
            <a:endParaRPr lang="en-US" b="0" dirty="0"/>
          </a:p>
        </p:txBody>
      </p:sp>
      <p:pic>
        <p:nvPicPr>
          <p:cNvPr id="3" name="Picture 2">
            <a:extLst>
              <a:ext uri="{FF2B5EF4-FFF2-40B4-BE49-F238E27FC236}">
                <a16:creationId xmlns:a16="http://schemas.microsoft.com/office/drawing/2014/main" id="{D7667C21-358E-20FB-9F4D-12C2645A4C07}"/>
              </a:ext>
            </a:extLst>
          </p:cNvPr>
          <p:cNvPicPr>
            <a:picLocks noChangeAspect="1"/>
          </p:cNvPicPr>
          <p:nvPr/>
        </p:nvPicPr>
        <p:blipFill>
          <a:blip r:embed="rId3"/>
          <a:stretch>
            <a:fillRect/>
          </a:stretch>
        </p:blipFill>
        <p:spPr>
          <a:xfrm>
            <a:off x="3470151" y="0"/>
            <a:ext cx="5251697" cy="6858000"/>
          </a:xfrm>
          <a:prstGeom prst="rect">
            <a:avLst/>
          </a:prstGeom>
        </p:spPr>
      </p:pic>
      <p:pic>
        <p:nvPicPr>
          <p:cNvPr id="4" name="Graphic 3" descr="Diving outline">
            <a:extLst>
              <a:ext uri="{FF2B5EF4-FFF2-40B4-BE49-F238E27FC236}">
                <a16:creationId xmlns:a16="http://schemas.microsoft.com/office/drawing/2014/main" id="{41D08CDA-D461-A6A3-BB7E-A31DF124D1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2017219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2"/>
            <a:ext cx="11420856" cy="5397111"/>
          </a:xfrm>
        </p:spPr>
        <p:txBody>
          <a:bodyPr>
            <a:normAutofit lnSpcReduction="10000"/>
          </a:bodyPr>
          <a:lstStyle/>
          <a:p>
            <a:pPr algn="l" rtl="0" fontAlgn="base"/>
            <a:r>
              <a:rPr lang="en-US" sz="2400" b="1" i="0" dirty="0">
                <a:solidFill>
                  <a:srgbClr val="002060"/>
                </a:solidFill>
                <a:effectLst/>
                <a:latin typeface="Calibri" panose="020F0502020204030204" pitchFamily="34" charset="0"/>
              </a:rPr>
              <a:t>Communicable Disease:</a:t>
            </a:r>
            <a:r>
              <a:rPr lang="en-US" sz="2400" b="0" i="0" dirty="0">
                <a:solidFill>
                  <a:srgbClr val="0078D4"/>
                </a:solidFill>
                <a:effectLst/>
                <a:latin typeface="Calibri" panose="020F0502020204030204" pitchFamily="34" charset="0"/>
              </a:rPr>
              <a:t> </a:t>
            </a:r>
            <a:r>
              <a:rPr lang="en-US" sz="2400" b="0" i="0" dirty="0">
                <a:solidFill>
                  <a:srgbClr val="002060"/>
                </a:solidFill>
                <a:effectLst/>
                <a:latin typeface="Calibri" panose="020F0502020204030204" pitchFamily="34" charset="0"/>
              </a:rPr>
              <a:t>A disease transmitted directly or indirectly from one individual to another</a:t>
            </a:r>
            <a:endParaRPr lang="en-US" sz="1600" b="0" i="0" dirty="0">
              <a:solidFill>
                <a:srgbClr val="002060"/>
              </a:solidFill>
              <a:effectLst/>
            </a:endParaRPr>
          </a:p>
          <a:p>
            <a:pPr algn="l" rtl="0" fontAlgn="base"/>
            <a:endParaRPr lang="en-US" sz="1600" b="0" i="0" dirty="0">
              <a:effectLst/>
            </a:endParaRPr>
          </a:p>
          <a:p>
            <a:pPr algn="l" rtl="0" fontAlgn="base"/>
            <a:r>
              <a:rPr lang="en-US" sz="2400" b="1" i="0" dirty="0">
                <a:effectLst/>
                <a:latin typeface="Calibri" panose="020F0502020204030204" pitchFamily="34" charset="0"/>
              </a:rPr>
              <a:t>Contaminated:</a:t>
            </a:r>
            <a:r>
              <a:rPr lang="en-US" sz="2400" b="0" i="0" dirty="0">
                <a:effectLst/>
                <a:latin typeface="Calibri" panose="020F0502020204030204" pitchFamily="34" charset="0"/>
              </a:rPr>
              <a:t> Dirty or soiled; containing germs (microorganisms)</a:t>
            </a:r>
          </a:p>
          <a:p>
            <a:pPr algn="l" rtl="0" fontAlgn="base"/>
            <a:endParaRPr lang="en-US" sz="1600" b="0" i="0" dirty="0">
              <a:effectLst/>
            </a:endParaRPr>
          </a:p>
          <a:p>
            <a:pPr algn="l" rtl="0" fontAlgn="base"/>
            <a:r>
              <a:rPr lang="en-US" sz="2400" b="1" i="0" dirty="0">
                <a:effectLst/>
                <a:latin typeface="Calibri" panose="020F0502020204030204" pitchFamily="34" charset="0"/>
              </a:rPr>
              <a:t>Disinfectant:</a:t>
            </a:r>
            <a:r>
              <a:rPr lang="en-US" sz="2400" b="0" i="0" dirty="0">
                <a:effectLst/>
                <a:latin typeface="Calibri" panose="020F0502020204030204" pitchFamily="34" charset="0"/>
              </a:rPr>
              <a:t> Agents or methods that destroy most </a:t>
            </a:r>
            <a:r>
              <a:rPr lang="en-US" sz="2400" b="0" i="0" dirty="0">
                <a:solidFill>
                  <a:srgbClr val="002060"/>
                </a:solidFill>
                <a:effectLst/>
                <a:latin typeface="Calibri" panose="020F0502020204030204" pitchFamily="34" charset="0"/>
              </a:rPr>
              <a:t>microorganisms on surfaces</a:t>
            </a:r>
            <a:endParaRPr lang="en-US" sz="1600" b="0" i="0" dirty="0">
              <a:solidFill>
                <a:srgbClr val="002060"/>
              </a:solidFill>
              <a:effectLst/>
            </a:endParaRPr>
          </a:p>
          <a:p>
            <a:pPr algn="l" rtl="0" fontAlgn="base"/>
            <a:endParaRPr lang="en-US" sz="1600" b="0" i="0" dirty="0">
              <a:effectLst/>
            </a:endParaRPr>
          </a:p>
          <a:p>
            <a:pPr algn="l" rtl="0" fontAlgn="base"/>
            <a:r>
              <a:rPr lang="en-US" sz="2400" b="1" i="0" dirty="0">
                <a:effectLst/>
                <a:latin typeface="Calibri" panose="020F0502020204030204" pitchFamily="34" charset="0"/>
              </a:rPr>
              <a:t>Drug-Resistant Infections:</a:t>
            </a:r>
            <a:r>
              <a:rPr lang="en-US" sz="2400" b="0" i="0" dirty="0">
                <a:effectLst/>
                <a:latin typeface="Calibri" panose="020F0502020204030204" pitchFamily="34" charset="0"/>
              </a:rPr>
              <a:t> Infections that have become resistant to medications developed to treat them</a:t>
            </a:r>
            <a:endParaRPr lang="en-US" sz="1600" b="0" i="0" dirty="0">
              <a:effectLst/>
            </a:endParaRPr>
          </a:p>
          <a:p>
            <a:pPr algn="l" rtl="0" fontAlgn="base"/>
            <a:endParaRPr lang="en-US" sz="1600" b="0" i="0" dirty="0">
              <a:effectLst/>
            </a:endParaRPr>
          </a:p>
          <a:p>
            <a:pPr algn="l" rtl="0" fontAlgn="base"/>
            <a:r>
              <a:rPr lang="en-US" sz="2400" b="1" i="0" dirty="0">
                <a:effectLst/>
                <a:latin typeface="Calibri" panose="020F0502020204030204" pitchFamily="34" charset="0"/>
              </a:rPr>
              <a:t>Engineering Controls:</a:t>
            </a:r>
            <a:r>
              <a:rPr lang="en-US" sz="2400" b="0" i="0" dirty="0">
                <a:effectLst/>
                <a:latin typeface="Calibri" panose="020F0502020204030204" pitchFamily="34" charset="0"/>
              </a:rPr>
              <a:t> Any physical or mechanical devices that remove or reduce health hazards </a:t>
            </a:r>
            <a:r>
              <a:rPr lang="en-US" sz="2400" b="0" i="0" dirty="0">
                <a:solidFill>
                  <a:srgbClr val="002060"/>
                </a:solidFill>
                <a:effectLst/>
                <a:latin typeface="Calibri" panose="020F0502020204030204" pitchFamily="34" charset="0"/>
              </a:rPr>
              <a:t>from the workplace. Example: self-capping </a:t>
            </a:r>
            <a:r>
              <a:rPr lang="en-US" sz="2400" b="0" i="0" dirty="0">
                <a:effectLst/>
                <a:latin typeface="Calibri" panose="020F0502020204030204" pitchFamily="34" charset="0"/>
              </a:rPr>
              <a:t>needles, handwashing facilities</a:t>
            </a:r>
          </a:p>
          <a:p>
            <a:pPr algn="l" rtl="0" fontAlgn="base"/>
            <a:endParaRPr lang="en-US" sz="1600" b="0" i="0" dirty="0">
              <a:effectLst/>
              <a:latin typeface="Calibri" panose="020F0502020204030204" pitchFamily="34" charset="0"/>
            </a:endParaRPr>
          </a:p>
          <a:p>
            <a:pPr marL="0" marR="0" lvl="0" indent="0" algn="l" defTabSz="914400" rtl="0" eaLnBrk="1" fontAlgn="base" latinLnBrk="0" hangingPunct="1">
              <a:lnSpc>
                <a:spcPct val="100000"/>
              </a:lnSpc>
              <a:spcBef>
                <a:spcPts val="6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Environmental Safety:</a:t>
            </a:r>
            <a:r>
              <a:rPr kumimoji="0" lang="en-US" sz="2400" b="0"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 The identification and correction of potential hazards that can cause accidents and injuries</a:t>
            </a:r>
            <a:endParaRPr kumimoji="0" lang="en-US" sz="1600" b="0" i="0" u="none" strike="noStrike" kern="1200" cap="none" spc="0" normalizeH="0" baseline="0" noProof="0" dirty="0">
              <a:ln>
                <a:noFill/>
              </a:ln>
              <a:solidFill>
                <a:srgbClr val="003C66"/>
              </a:solidFill>
              <a:effectLst/>
              <a:uLnTx/>
              <a:uFillTx/>
              <a:latin typeface="Calibri" panose="020F0502020204030204"/>
              <a:ea typeface="+mn-ea"/>
              <a:cs typeface="+mn-cs"/>
            </a:endParaRPr>
          </a:p>
          <a:p>
            <a:pPr algn="l" rtl="0" fontAlgn="base"/>
            <a:endParaRPr lang="en-US" sz="1600" b="0" i="0" dirty="0">
              <a:effectLst/>
            </a:endParaRPr>
          </a:p>
          <a:p>
            <a:endParaRPr lang="en-US" sz="2200" dirty="0"/>
          </a:p>
          <a:p>
            <a:endParaRPr lang="en-US" dirty="0"/>
          </a:p>
        </p:txBody>
      </p:sp>
    </p:spTree>
    <p:extLst>
      <p:ext uri="{BB962C8B-B14F-4D97-AF65-F5344CB8AC3E}">
        <p14:creationId xmlns:p14="http://schemas.microsoft.com/office/powerpoint/2010/main" val="27571293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986F0A91-31C3-B9DE-143A-A825675CD4B2}"/>
              </a:ext>
            </a:extLst>
          </p:cNvPr>
          <p:cNvSpPr>
            <a:spLocks noGrp="1"/>
          </p:cNvSpPr>
          <p:nvPr>
            <p:ph sz="half" idx="1"/>
          </p:nvPr>
        </p:nvSpPr>
        <p:spPr/>
        <p:txBody>
          <a:bodyPr/>
          <a:lstStyle/>
          <a:p>
            <a:pPr marL="0" indent="0">
              <a:buNone/>
            </a:pPr>
            <a:r>
              <a:rPr lang="en-US" dirty="0">
                <a:hlinkClick r:id="rId2"/>
              </a:rPr>
              <a:t>Poster link</a:t>
            </a:r>
            <a:endParaRPr lang="en-US" dirty="0"/>
          </a:p>
        </p:txBody>
      </p:sp>
      <p:pic>
        <p:nvPicPr>
          <p:cNvPr id="11" name="Picture 10">
            <a:extLst>
              <a:ext uri="{FF2B5EF4-FFF2-40B4-BE49-F238E27FC236}">
                <a16:creationId xmlns:a16="http://schemas.microsoft.com/office/drawing/2014/main" id="{AA141210-BFA2-F293-345F-2E700643586E}"/>
              </a:ext>
            </a:extLst>
          </p:cNvPr>
          <p:cNvPicPr>
            <a:picLocks noChangeAspect="1"/>
          </p:cNvPicPr>
          <p:nvPr/>
        </p:nvPicPr>
        <p:blipFill>
          <a:blip r:embed="rId3"/>
          <a:stretch>
            <a:fillRect/>
          </a:stretch>
        </p:blipFill>
        <p:spPr>
          <a:xfrm>
            <a:off x="3375401" y="0"/>
            <a:ext cx="5288797" cy="6858000"/>
          </a:xfrm>
          <a:prstGeom prst="rect">
            <a:avLst/>
          </a:prstGeom>
        </p:spPr>
      </p:pic>
      <p:pic>
        <p:nvPicPr>
          <p:cNvPr id="15" name="Graphic 14" descr="Diving outline">
            <a:extLst>
              <a:ext uri="{FF2B5EF4-FFF2-40B4-BE49-F238E27FC236}">
                <a16:creationId xmlns:a16="http://schemas.microsoft.com/office/drawing/2014/main" id="{EEF83615-963A-5E7E-B60E-9C98711CE40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8319980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5066" y="1243584"/>
            <a:ext cx="10701867" cy="4773168"/>
          </a:xfrm>
        </p:spPr>
        <p:txBody>
          <a:bodyPr/>
          <a:lstStyle/>
          <a:p>
            <a:pPr marL="457200" indent="-457200">
              <a:buClrTx/>
              <a:buFont typeface="Arial" panose="020B0604020202020204" pitchFamily="34" charset="0"/>
              <a:buChar char="•"/>
            </a:pPr>
            <a:r>
              <a:rPr lang="en-US" sz="2600" b="0" dirty="0">
                <a:cs typeface="Arial"/>
              </a:rPr>
              <a:t>To protect the client</a:t>
            </a:r>
          </a:p>
          <a:p>
            <a:pPr marL="1143000" lvl="1" indent="-457200"/>
            <a:r>
              <a:rPr lang="en-US" dirty="0">
                <a:cs typeface="Arial"/>
              </a:rPr>
              <a:t>Some clients are vulnerable to infection due to a weak immune system</a:t>
            </a:r>
          </a:p>
          <a:p>
            <a:pPr marL="1143000" lvl="1" indent="-457200"/>
            <a:r>
              <a:rPr lang="en-US" b="0" dirty="0">
                <a:cs typeface="Arial"/>
              </a:rPr>
              <a:t>Clients with weakened immunity may be isolated to protect them from infection</a:t>
            </a:r>
          </a:p>
          <a:p>
            <a:pPr marL="457200" indent="-457200">
              <a:buClrTx/>
              <a:buFont typeface="Arial" panose="020B0604020202020204" pitchFamily="34" charset="0"/>
              <a:buChar char="•"/>
            </a:pPr>
            <a:r>
              <a:rPr lang="en-US" sz="2600" b="0" dirty="0">
                <a:cs typeface="Arial"/>
              </a:rPr>
              <a:t>To protect the public and healthcare workers</a:t>
            </a:r>
          </a:p>
          <a:p>
            <a:pPr marL="1143000" lvl="1" indent="-457200"/>
            <a:r>
              <a:rPr lang="en-US" dirty="0">
                <a:cs typeface="Arial"/>
              </a:rPr>
              <a:t>When a client has an infectious disease that could be spread through direct contact or through the air</a:t>
            </a:r>
            <a:endParaRPr lang="en-US" b="0" dirty="0">
              <a:cs typeface="Arial"/>
            </a:endParaRPr>
          </a:p>
        </p:txBody>
      </p:sp>
      <p:sp>
        <p:nvSpPr>
          <p:cNvPr id="2" name="Title 1"/>
          <p:cNvSpPr>
            <a:spLocks noGrp="1"/>
          </p:cNvSpPr>
          <p:nvPr>
            <p:ph type="title"/>
          </p:nvPr>
        </p:nvSpPr>
        <p:spPr>
          <a:xfrm>
            <a:off x="838200" y="365125"/>
            <a:ext cx="10515600" cy="878459"/>
          </a:xfrm>
        </p:spPr>
        <p:txBody>
          <a:bodyPr>
            <a:normAutofit/>
          </a:bodyPr>
          <a:lstStyle/>
          <a:p>
            <a:r>
              <a:rPr lang="en-US" sz="4000" dirty="0">
                <a:cs typeface="Arial" panose="020B0604020202020204" pitchFamily="34" charset="0"/>
              </a:rPr>
              <a:t>Uses for Isolation Precautions</a:t>
            </a:r>
          </a:p>
        </p:txBody>
      </p:sp>
      <p:pic>
        <p:nvPicPr>
          <p:cNvPr id="5" name="Picture 4" descr="A close up of a virus&#10;&#10;Description automatically generated">
            <a:extLst>
              <a:ext uri="{FF2B5EF4-FFF2-40B4-BE49-F238E27FC236}">
                <a16:creationId xmlns:a16="http://schemas.microsoft.com/office/drawing/2014/main" id="{D3C37BB3-E5AB-D259-CF33-06382B99F8F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672331" y="4701438"/>
            <a:ext cx="6847331" cy="1825955"/>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9DA46324-BE18-A314-591D-3074183EFB59}"/>
              </a:ext>
            </a:extLst>
          </p:cNvPr>
          <p:cNvSpPr txBox="1"/>
          <p:nvPr/>
        </p:nvSpPr>
        <p:spPr>
          <a:xfrm>
            <a:off x="4720586" y="6326139"/>
            <a:ext cx="2750822" cy="230832"/>
          </a:xfrm>
          <a:prstGeom prst="rect">
            <a:avLst/>
          </a:prstGeom>
          <a:noFill/>
        </p:spPr>
        <p:txBody>
          <a:bodyPr wrap="square" rtlCol="0">
            <a:spAutoFit/>
          </a:bodyPr>
          <a:lstStyle/>
          <a:p>
            <a:r>
              <a:rPr lang="en-US" sz="900" dirty="0">
                <a:hlinkClick r:id="rId3" tooltip="https://lupinepublishers.com/immunology-Infectious-disease-journal/fulltext/role-of-adiponectin-in-immunity-implications.ID.000111.php"/>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34928129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a:xfrm>
            <a:off x="724110" y="1445918"/>
            <a:ext cx="10441581" cy="3966164"/>
          </a:xfrm>
        </p:spPr>
        <p:txBody>
          <a:bodyPr>
            <a:noAutofit/>
          </a:bodyPr>
          <a:lstStyle/>
          <a:p>
            <a:pPr marL="457200" indent="-457200" eaLnBrk="1" hangingPunct="1">
              <a:buFont typeface="Arial" panose="020B0604020202020204" pitchFamily="34" charset="0"/>
              <a:buChar char="•"/>
            </a:pPr>
            <a:r>
              <a:rPr lang="en-US" altLang="en-US" b="0" dirty="0">
                <a:cs typeface="Arial"/>
              </a:rPr>
              <a:t>Client is restricted to their room</a:t>
            </a:r>
          </a:p>
          <a:p>
            <a:pPr marL="457200" indent="-457200" eaLnBrk="1" hangingPunct="1">
              <a:buFont typeface="Arial" panose="020B0604020202020204" pitchFamily="34" charset="0"/>
              <a:buChar char="•"/>
            </a:pPr>
            <a:r>
              <a:rPr lang="en-US" altLang="en-US" b="0" dirty="0">
                <a:cs typeface="Arial"/>
              </a:rPr>
              <a:t>Special procedures for disposal of trash and used linens</a:t>
            </a:r>
          </a:p>
          <a:p>
            <a:pPr marL="457200" indent="-457200" eaLnBrk="1" hangingPunct="1">
              <a:buFont typeface="Arial" panose="020B0604020202020204" pitchFamily="34" charset="0"/>
              <a:buChar char="•"/>
            </a:pPr>
            <a:r>
              <a:rPr lang="en-US" altLang="en-US" b="0" dirty="0">
                <a:cs typeface="Arial"/>
              </a:rPr>
              <a:t>Equipment that is needed stays in the room and is only used for the </a:t>
            </a:r>
            <a:r>
              <a:rPr lang="en-US" altLang="en-US" b="0">
                <a:cs typeface="Arial"/>
              </a:rPr>
              <a:t>isolated client:</a:t>
            </a:r>
            <a:endParaRPr lang="en-US" altLang="en-US" b="0" dirty="0">
              <a:cs typeface="Arial"/>
            </a:endParaRPr>
          </a:p>
          <a:p>
            <a:pPr marL="1143000" lvl="1" indent="-457200"/>
            <a:r>
              <a:rPr lang="en-US" altLang="en-US" dirty="0">
                <a:cs typeface="Arial"/>
              </a:rPr>
              <a:t>Thermometer</a:t>
            </a:r>
          </a:p>
          <a:p>
            <a:pPr marL="1143000" lvl="1" indent="-457200"/>
            <a:r>
              <a:rPr lang="en-US" altLang="en-US" b="0" dirty="0">
                <a:cs typeface="Arial"/>
              </a:rPr>
              <a:t>Blood pressure equipment</a:t>
            </a:r>
          </a:p>
          <a:p>
            <a:pPr marL="1143000" lvl="1" indent="-457200"/>
            <a:r>
              <a:rPr lang="en-US" altLang="en-US" dirty="0">
                <a:cs typeface="Arial"/>
              </a:rPr>
              <a:t>Stethoscope </a:t>
            </a:r>
            <a:endParaRPr lang="en-US" altLang="en-US" b="0" dirty="0">
              <a:cs typeface="Arial"/>
            </a:endParaRPr>
          </a:p>
        </p:txBody>
      </p:sp>
      <p:sp>
        <p:nvSpPr>
          <p:cNvPr id="38914" name="Rectangle 2"/>
          <p:cNvSpPr>
            <a:spLocks noGrp="1" noChangeArrowheads="1"/>
          </p:cNvSpPr>
          <p:nvPr>
            <p:ph type="title"/>
          </p:nvPr>
        </p:nvSpPr>
        <p:spPr>
          <a:xfrm>
            <a:off x="650091" y="365125"/>
            <a:ext cx="10515600" cy="959512"/>
          </a:xfrm>
        </p:spPr>
        <p:txBody>
          <a:bodyPr>
            <a:normAutofit/>
          </a:bodyPr>
          <a:lstStyle/>
          <a:p>
            <a:pPr eaLnBrk="1" hangingPunct="1"/>
            <a:r>
              <a:rPr lang="en-US" altLang="en-US">
                <a:cs typeface="Arial"/>
              </a:rPr>
              <a:t>Isolation Procedures</a:t>
            </a:r>
            <a:endParaRPr lang="en-US" altLang="en-US" dirty="0">
              <a:cs typeface="Arial"/>
            </a:endParaRPr>
          </a:p>
        </p:txBody>
      </p:sp>
      <p:pic>
        <p:nvPicPr>
          <p:cNvPr id="8" name="Picture 7" descr="A person in a protective suit in a room&#10;&#10;Description automatically generated">
            <a:extLst>
              <a:ext uri="{FF2B5EF4-FFF2-40B4-BE49-F238E27FC236}">
                <a16:creationId xmlns:a16="http://schemas.microsoft.com/office/drawing/2014/main" id="{C9DE2609-C084-032D-FA05-0CD1D3758393}"/>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096000" y="3099743"/>
            <a:ext cx="4762500" cy="31623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a:extLst>
              <a:ext uri="{FF2B5EF4-FFF2-40B4-BE49-F238E27FC236}">
                <a16:creationId xmlns:a16="http://schemas.microsoft.com/office/drawing/2014/main" id="{4397FFCE-95B7-5D6A-618A-A1CAAE3A40E4}"/>
              </a:ext>
            </a:extLst>
          </p:cNvPr>
          <p:cNvSpPr txBox="1"/>
          <p:nvPr/>
        </p:nvSpPr>
        <p:spPr>
          <a:xfrm>
            <a:off x="6096000" y="6262043"/>
            <a:ext cx="4762500" cy="230832"/>
          </a:xfrm>
          <a:prstGeom prst="rect">
            <a:avLst/>
          </a:prstGeom>
          <a:noFill/>
        </p:spPr>
        <p:txBody>
          <a:bodyPr wrap="square" rtlCol="0">
            <a:spAutoFit/>
          </a:bodyPr>
          <a:lstStyle/>
          <a:p>
            <a:r>
              <a:rPr lang="en-US" sz="900">
                <a:hlinkClick r:id="rId3" tooltip="https://www.flickr.com/photos/niaid/16656287128"/>
              </a:rPr>
              <a:t>This Photo</a:t>
            </a:r>
            <a:r>
              <a:rPr lang="en-US" sz="900"/>
              <a:t> by Unknown Author is licensed under </a:t>
            </a:r>
            <a:r>
              <a:rPr lang="en-US" sz="900">
                <a:hlinkClick r:id="rId4" tooltip="https://creativecommons.org/licenses/by/3.0/"/>
              </a:rPr>
              <a:t>CC BY</a:t>
            </a:r>
            <a:endParaRPr lang="en-US" sz="900"/>
          </a:p>
        </p:txBody>
      </p:sp>
    </p:spTree>
    <p:extLst>
      <p:ext uri="{BB962C8B-B14F-4D97-AF65-F5344CB8AC3E}">
        <p14:creationId xmlns:p14="http://schemas.microsoft.com/office/powerpoint/2010/main" val="311099347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a:xfrm>
            <a:off x="838200" y="1703652"/>
            <a:ext cx="6467856" cy="3450696"/>
          </a:xfrm>
        </p:spPr>
        <p:txBody>
          <a:bodyPr>
            <a:normAutofit/>
          </a:bodyPr>
          <a:lstStyle/>
          <a:p>
            <a:pPr marL="457200" indent="-457200" eaLnBrk="1" hangingPunct="1">
              <a:buClrTx/>
              <a:buFont typeface="Arial" panose="020B0604020202020204" pitchFamily="34" charset="0"/>
              <a:buChar char="•"/>
            </a:pPr>
            <a:r>
              <a:rPr lang="en-US" altLang="en-US" b="0" dirty="0">
                <a:cs typeface="Arial"/>
              </a:rPr>
              <a:t>Client may feel lonely</a:t>
            </a:r>
          </a:p>
          <a:p>
            <a:pPr marL="457200" indent="-457200" eaLnBrk="1" hangingPunct="1">
              <a:buClrTx/>
              <a:buFont typeface="Arial" panose="020B0604020202020204" pitchFamily="34" charset="0"/>
              <a:buChar char="•"/>
            </a:pPr>
            <a:r>
              <a:rPr lang="en-US" altLang="en-US" b="0" dirty="0">
                <a:cs typeface="Arial"/>
              </a:rPr>
              <a:t>May feel unclean or untouchable</a:t>
            </a:r>
          </a:p>
          <a:p>
            <a:pPr marL="457200" indent="-457200" eaLnBrk="1" hangingPunct="1">
              <a:buClrTx/>
              <a:buFont typeface="Arial" panose="020B0604020202020204" pitchFamily="34" charset="0"/>
              <a:buChar char="•"/>
            </a:pPr>
            <a:r>
              <a:rPr lang="en-US" altLang="en-US" b="0" dirty="0">
                <a:cs typeface="Arial"/>
              </a:rPr>
              <a:t>May not understand the need for isolation</a:t>
            </a:r>
          </a:p>
          <a:p>
            <a:pPr marL="457200" indent="-457200" eaLnBrk="1" hangingPunct="1">
              <a:buClrTx/>
              <a:buFont typeface="Arial" panose="020B0604020202020204" pitchFamily="34" charset="0"/>
              <a:buChar char="•"/>
            </a:pPr>
            <a:endParaRPr lang="en-US" altLang="en-US" b="0" dirty="0">
              <a:cs typeface="Arial"/>
            </a:endParaRPr>
          </a:p>
        </p:txBody>
      </p:sp>
      <p:sp>
        <p:nvSpPr>
          <p:cNvPr id="37890" name="Rectangle 2"/>
          <p:cNvSpPr>
            <a:spLocks noGrp="1" noChangeArrowheads="1"/>
          </p:cNvSpPr>
          <p:nvPr>
            <p:ph type="title"/>
          </p:nvPr>
        </p:nvSpPr>
        <p:spPr/>
        <p:txBody>
          <a:bodyPr>
            <a:noAutofit/>
          </a:bodyPr>
          <a:lstStyle/>
          <a:p>
            <a:pPr eaLnBrk="1" hangingPunct="1"/>
            <a:r>
              <a:rPr lang="en-US" altLang="en-US" dirty="0">
                <a:cs typeface="Arial"/>
              </a:rPr>
              <a:t>Concerns and Client Needs </a:t>
            </a:r>
          </a:p>
        </p:txBody>
      </p:sp>
      <p:pic>
        <p:nvPicPr>
          <p:cNvPr id="7" name="Picture 6" descr="A person sitting in a bathrobe&#10;&#10;Description automatically generated">
            <a:extLst>
              <a:ext uri="{FF2B5EF4-FFF2-40B4-BE49-F238E27FC236}">
                <a16:creationId xmlns:a16="http://schemas.microsoft.com/office/drawing/2014/main" id="{DA41A41E-530A-6CCC-B47F-0C3EAC4F590E}"/>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r="9637"/>
          <a:stretch/>
        </p:blipFill>
        <p:spPr>
          <a:xfrm>
            <a:off x="6554226" y="1703652"/>
            <a:ext cx="4799574" cy="35199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a:extLst>
              <a:ext uri="{FF2B5EF4-FFF2-40B4-BE49-F238E27FC236}">
                <a16:creationId xmlns:a16="http://schemas.microsoft.com/office/drawing/2014/main" id="{2D2F055B-6E76-04B7-0AD9-E84433EF03F5}"/>
              </a:ext>
            </a:extLst>
          </p:cNvPr>
          <p:cNvSpPr txBox="1"/>
          <p:nvPr/>
        </p:nvSpPr>
        <p:spPr>
          <a:xfrm>
            <a:off x="6554226" y="5236587"/>
            <a:ext cx="4452937" cy="230832"/>
          </a:xfrm>
          <a:prstGeom prst="rect">
            <a:avLst/>
          </a:prstGeom>
          <a:noFill/>
        </p:spPr>
        <p:txBody>
          <a:bodyPr wrap="square" rtlCol="0">
            <a:spAutoFit/>
          </a:bodyPr>
          <a:lstStyle/>
          <a:p>
            <a:r>
              <a:rPr lang="en-US" sz="900" dirty="0">
                <a:hlinkClick r:id="rId3" tooltip="https://www.somospacientes.com/noticias/asociaciones/la-depresion-compromete-la-eficacia-de-la-quimioterapia-en-el-cancer/attachment/cancer-y-depresion/"/>
              </a:rPr>
              <a:t>This Photo</a:t>
            </a:r>
            <a:r>
              <a:rPr lang="en-US" sz="900" dirty="0"/>
              <a:t> by Unknown Author is licensed under </a:t>
            </a:r>
            <a:r>
              <a:rPr lang="en-US" sz="900" dirty="0">
                <a:hlinkClick r:id="rId4" tooltip="https://creativecommons.org/licenses/by-nc-nd/3.0/"/>
              </a:rPr>
              <a:t>CC BY-NC-ND</a:t>
            </a:r>
            <a:endParaRPr lang="en-US" sz="900" dirty="0"/>
          </a:p>
        </p:txBody>
      </p:sp>
    </p:spTree>
    <p:extLst>
      <p:ext uri="{BB962C8B-B14F-4D97-AF65-F5344CB8AC3E}">
        <p14:creationId xmlns:p14="http://schemas.microsoft.com/office/powerpoint/2010/main" val="6549330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6485" y="1690688"/>
            <a:ext cx="11599333" cy="4449703"/>
          </a:xfrm>
        </p:spPr>
        <p:txBody>
          <a:bodyPr>
            <a:normAutofit/>
          </a:bodyPr>
          <a:lstStyle/>
          <a:p>
            <a:pPr marL="0" indent="0">
              <a:buNone/>
            </a:pPr>
            <a:r>
              <a:rPr lang="en-US" sz="2400" dirty="0">
                <a:cs typeface="Arial"/>
              </a:rPr>
              <a:t>Describe principals and standards of infection control	</a:t>
            </a:r>
          </a:p>
          <a:p>
            <a:pPr marL="0" indent="0">
              <a:buNone/>
            </a:pPr>
            <a:endParaRPr lang="en-US" sz="2400" dirty="0">
              <a:cs typeface="Arial"/>
            </a:endParaRPr>
          </a:p>
          <a:p>
            <a:pPr marL="342900" indent="-342900">
              <a:buFont typeface="Arial" panose="020B0604020202020204" pitchFamily="34" charset="0"/>
              <a:buChar char="•"/>
            </a:pPr>
            <a:r>
              <a:rPr lang="en-US" sz="2400" b="0" dirty="0">
                <a:cs typeface="Arial"/>
              </a:rPr>
              <a:t>Explain the purpose of standard precautions and when they are to be applied</a:t>
            </a:r>
          </a:p>
          <a:p>
            <a:pPr marL="342900" indent="-342900">
              <a:buFont typeface="Arial" panose="020B0604020202020204" pitchFamily="34" charset="0"/>
              <a:buChar char="•"/>
            </a:pPr>
            <a:r>
              <a:rPr lang="en-US" sz="2400" b="0" dirty="0">
                <a:cs typeface="Arial"/>
              </a:rPr>
              <a:t>List guidelines that reduce the spread of infection</a:t>
            </a:r>
          </a:p>
          <a:p>
            <a:pPr marL="342900" indent="-342900">
              <a:buFont typeface="Arial" panose="020B0604020202020204" pitchFamily="34" charset="0"/>
              <a:buChar char="•"/>
            </a:pPr>
            <a:r>
              <a:rPr lang="en-US" sz="2400" b="0" dirty="0">
                <a:cs typeface="Arial"/>
              </a:rPr>
              <a:t>Discuss proper handwashing and gloving</a:t>
            </a:r>
          </a:p>
          <a:p>
            <a:endParaRPr lang="en-US" dirty="0"/>
          </a:p>
        </p:txBody>
      </p:sp>
      <p:sp>
        <p:nvSpPr>
          <p:cNvPr id="2" name="Title 1"/>
          <p:cNvSpPr>
            <a:spLocks noGrp="1"/>
          </p:cNvSpPr>
          <p:nvPr>
            <p:ph type="title"/>
          </p:nvPr>
        </p:nvSpPr>
        <p:spPr>
          <a:xfrm>
            <a:off x="456485" y="365125"/>
            <a:ext cx="10515600" cy="1325563"/>
          </a:xfrm>
        </p:spPr>
        <p:txBody>
          <a:bodyPr/>
          <a:lstStyle/>
          <a:p>
            <a:r>
              <a:rPr lang="en-US" dirty="0">
                <a:cs typeface="Arial"/>
              </a:rPr>
              <a:t>Competency 3</a:t>
            </a:r>
          </a:p>
        </p:txBody>
      </p:sp>
      <p:pic>
        <p:nvPicPr>
          <p:cNvPr id="4" name="Picture 3" descr="A water droplet falling into a heart shape&#10;&#10;Description automatically generated">
            <a:extLst>
              <a:ext uri="{FF2B5EF4-FFF2-40B4-BE49-F238E27FC236}">
                <a16:creationId xmlns:a16="http://schemas.microsoft.com/office/drawing/2014/main" id="{117ACDD5-767C-FDAB-EF45-156E024EDEC8}"/>
              </a:ext>
            </a:extLst>
          </p:cNvPr>
          <p:cNvPicPr>
            <a:picLocks noChangeAspect="1"/>
          </p:cNvPicPr>
          <p:nvPr/>
        </p:nvPicPr>
        <p:blipFill>
          <a:blip r:embed="rId2">
            <a:alphaModFix amt="27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EFD291E8-0C43-04C4-BB27-3E4445FDA7BB}"/>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3"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936449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456222" y="1690688"/>
            <a:ext cx="11646369" cy="4035778"/>
          </a:xfrm>
        </p:spPr>
        <p:txBody>
          <a:bodyPr>
            <a:normAutofit/>
          </a:bodyPr>
          <a:lstStyle/>
          <a:p>
            <a:pPr marL="457200" indent="-457200" eaLnBrk="1" hangingPunct="1">
              <a:buClrTx/>
              <a:buFont typeface="Arial" panose="020B0604020202020204" pitchFamily="34" charset="0"/>
              <a:buChar char="•"/>
            </a:pPr>
            <a:r>
              <a:rPr lang="en-US" altLang="en-US" b="0" dirty="0">
                <a:cs typeface="Arial"/>
              </a:rPr>
              <a:t>General term for practices to prevent the spread of disease producing microorganisms (pathogens)</a:t>
            </a:r>
          </a:p>
          <a:p>
            <a:pPr marL="457200" indent="-457200" eaLnBrk="1" hangingPunct="1">
              <a:buClrTx/>
              <a:buFont typeface="Arial" panose="020B0604020202020204" pitchFamily="34" charset="0"/>
              <a:buChar char="•"/>
            </a:pPr>
            <a:r>
              <a:rPr lang="en-US" altLang="en-US" b="0" dirty="0">
                <a:cs typeface="Arial"/>
              </a:rPr>
              <a:t>Microorganisms are microscopic organisms that includes bacteria, viruses, and fungi</a:t>
            </a:r>
          </a:p>
          <a:p>
            <a:pPr marL="457200" indent="-457200" eaLnBrk="1" hangingPunct="1">
              <a:buClrTx/>
              <a:buFont typeface="Arial" panose="020B0604020202020204" pitchFamily="34" charset="0"/>
              <a:buChar char="•"/>
            </a:pPr>
            <a:r>
              <a:rPr lang="en-US" altLang="en-US" b="0" dirty="0">
                <a:cs typeface="Arial"/>
              </a:rPr>
              <a:t>Some microorganisms can cause diseases</a:t>
            </a:r>
          </a:p>
        </p:txBody>
      </p:sp>
      <p:sp>
        <p:nvSpPr>
          <p:cNvPr id="16386" name="Rectangle 2"/>
          <p:cNvSpPr>
            <a:spLocks noGrp="1" noChangeArrowheads="1"/>
          </p:cNvSpPr>
          <p:nvPr>
            <p:ph type="title"/>
          </p:nvPr>
        </p:nvSpPr>
        <p:spPr/>
        <p:txBody>
          <a:bodyPr>
            <a:normAutofit/>
          </a:bodyPr>
          <a:lstStyle/>
          <a:p>
            <a:pPr eaLnBrk="1" hangingPunct="1"/>
            <a:r>
              <a:rPr lang="en-US" altLang="en-US" dirty="0">
                <a:cs typeface="Arial"/>
              </a:rPr>
              <a:t>Infection Control </a:t>
            </a:r>
          </a:p>
        </p:txBody>
      </p:sp>
    </p:spTree>
    <p:extLst>
      <p:ext uri="{BB962C8B-B14F-4D97-AF65-F5344CB8AC3E}">
        <p14:creationId xmlns:p14="http://schemas.microsoft.com/office/powerpoint/2010/main" val="20790616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1D50D50-706C-1A46-63CA-C43216B3AA9A}"/>
              </a:ext>
            </a:extLst>
          </p:cNvPr>
          <p:cNvPicPr>
            <a:picLocks noChangeAspect="1"/>
          </p:cNvPicPr>
          <p:nvPr/>
        </p:nvPicPr>
        <p:blipFill>
          <a:blip r:embed="rId2"/>
          <a:stretch>
            <a:fillRect/>
          </a:stretch>
        </p:blipFill>
        <p:spPr>
          <a:xfrm>
            <a:off x="5818953" y="548500"/>
            <a:ext cx="6116210" cy="5761000"/>
          </a:xfrm>
          <a:prstGeom prst="rect">
            <a:avLst/>
          </a:prstGeom>
        </p:spPr>
      </p:pic>
      <p:sp>
        <p:nvSpPr>
          <p:cNvPr id="2" name="Title 1">
            <a:extLst>
              <a:ext uri="{FF2B5EF4-FFF2-40B4-BE49-F238E27FC236}">
                <a16:creationId xmlns:a16="http://schemas.microsoft.com/office/drawing/2014/main" id="{EB6D9286-D79D-5D66-7789-BE1E8E597501}"/>
              </a:ext>
            </a:extLst>
          </p:cNvPr>
          <p:cNvSpPr>
            <a:spLocks noGrp="1"/>
          </p:cNvSpPr>
          <p:nvPr>
            <p:ph type="title"/>
          </p:nvPr>
        </p:nvSpPr>
        <p:spPr>
          <a:xfrm>
            <a:off x="561153" y="310863"/>
            <a:ext cx="10515600" cy="1325563"/>
          </a:xfrm>
        </p:spPr>
        <p:txBody>
          <a:bodyPr/>
          <a:lstStyle/>
          <a:p>
            <a:r>
              <a:rPr lang="en-US" dirty="0"/>
              <a:t>Infection Cycle </a:t>
            </a:r>
          </a:p>
        </p:txBody>
      </p:sp>
      <p:sp>
        <p:nvSpPr>
          <p:cNvPr id="3" name="Content Placeholder 2">
            <a:extLst>
              <a:ext uri="{FF2B5EF4-FFF2-40B4-BE49-F238E27FC236}">
                <a16:creationId xmlns:a16="http://schemas.microsoft.com/office/drawing/2014/main" id="{EF629B32-8916-64FD-5470-82A625E9AAD1}"/>
              </a:ext>
            </a:extLst>
          </p:cNvPr>
          <p:cNvSpPr>
            <a:spLocks noGrp="1"/>
          </p:cNvSpPr>
          <p:nvPr>
            <p:ph idx="1"/>
          </p:nvPr>
        </p:nvSpPr>
        <p:spPr>
          <a:xfrm>
            <a:off x="561153" y="1636426"/>
            <a:ext cx="5995095" cy="4351338"/>
          </a:xfrm>
        </p:spPr>
        <p:txBody>
          <a:bodyPr/>
          <a:lstStyle/>
          <a:p>
            <a:pPr marL="457200" indent="-457200">
              <a:buFont typeface="Arial" panose="020B0604020202020204" pitchFamily="34" charset="0"/>
              <a:buChar char="•"/>
            </a:pPr>
            <a:r>
              <a:rPr lang="en-US" b="0" dirty="0"/>
              <a:t>Infections are  spread through the </a:t>
            </a:r>
            <a:r>
              <a:rPr lang="en-US" dirty="0"/>
              <a:t>chain of infection</a:t>
            </a:r>
          </a:p>
          <a:p>
            <a:pPr marL="457200" indent="-457200">
              <a:buFont typeface="Arial" panose="020B0604020202020204" pitchFamily="34" charset="0"/>
              <a:buChar char="•"/>
            </a:pPr>
            <a:r>
              <a:rPr lang="en-US" b="0" dirty="0"/>
              <a:t>A break in the chain prevents the transmission of infection</a:t>
            </a:r>
          </a:p>
        </p:txBody>
      </p:sp>
    </p:spTree>
    <p:extLst>
      <p:ext uri="{BB962C8B-B14F-4D97-AF65-F5344CB8AC3E}">
        <p14:creationId xmlns:p14="http://schemas.microsoft.com/office/powerpoint/2010/main" val="11803228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A5774-8515-BC64-3537-4CCB2CE104E1}"/>
              </a:ext>
            </a:extLst>
          </p:cNvPr>
          <p:cNvSpPr>
            <a:spLocks noGrp="1"/>
          </p:cNvSpPr>
          <p:nvPr>
            <p:ph type="title"/>
          </p:nvPr>
        </p:nvSpPr>
        <p:spPr>
          <a:xfrm>
            <a:off x="737616" y="255398"/>
            <a:ext cx="10515600" cy="792988"/>
          </a:xfrm>
        </p:spPr>
        <p:txBody>
          <a:bodyPr/>
          <a:lstStyle/>
          <a:p>
            <a:r>
              <a:rPr lang="en-US" dirty="0"/>
              <a:t>Chain of Infection</a:t>
            </a:r>
          </a:p>
        </p:txBody>
      </p:sp>
      <p:sp>
        <p:nvSpPr>
          <p:cNvPr id="7" name="Content Placeholder 6">
            <a:extLst>
              <a:ext uri="{FF2B5EF4-FFF2-40B4-BE49-F238E27FC236}">
                <a16:creationId xmlns:a16="http://schemas.microsoft.com/office/drawing/2014/main" id="{B026B186-29BB-A3BF-9F06-FE3356F7DFDC}"/>
              </a:ext>
            </a:extLst>
          </p:cNvPr>
          <p:cNvSpPr>
            <a:spLocks noGrp="1"/>
          </p:cNvSpPr>
          <p:nvPr>
            <p:ph idx="1"/>
          </p:nvPr>
        </p:nvSpPr>
        <p:spPr>
          <a:xfrm>
            <a:off x="737616" y="1237092"/>
            <a:ext cx="7800390" cy="5041519"/>
          </a:xfrm>
        </p:spPr>
        <p:txBody>
          <a:bodyPr>
            <a:noAutofit/>
          </a:bodyPr>
          <a:lstStyle/>
          <a:p>
            <a:pPr>
              <a:lnSpc>
                <a:spcPct val="120000"/>
              </a:lnSpc>
            </a:pPr>
            <a:r>
              <a:rPr lang="en-US" sz="2200" dirty="0"/>
              <a:t>Infectious Agent: </a:t>
            </a:r>
          </a:p>
          <a:p>
            <a:pPr marL="457200" indent="-457200">
              <a:lnSpc>
                <a:spcPct val="120000"/>
              </a:lnSpc>
              <a:spcAft>
                <a:spcPts val="3600"/>
              </a:spcAft>
              <a:buFont typeface="Arial" panose="020B0604020202020204" pitchFamily="34" charset="0"/>
              <a:buChar char="•"/>
            </a:pPr>
            <a:r>
              <a:rPr lang="en-US" sz="2200" b="0" dirty="0"/>
              <a:t>The microorganism (like bacteria or viruses) that causes the infection</a:t>
            </a:r>
          </a:p>
          <a:p>
            <a:pPr>
              <a:lnSpc>
                <a:spcPct val="120000"/>
              </a:lnSpc>
            </a:pPr>
            <a:r>
              <a:rPr lang="en-US" sz="2200" dirty="0"/>
              <a:t>Reservoir:</a:t>
            </a:r>
            <a:r>
              <a:rPr lang="en-US" sz="2200" b="0" dirty="0"/>
              <a:t> </a:t>
            </a:r>
          </a:p>
          <a:p>
            <a:pPr marL="457200" indent="-457200">
              <a:lnSpc>
                <a:spcPct val="120000"/>
              </a:lnSpc>
              <a:spcAft>
                <a:spcPts val="3600"/>
              </a:spcAft>
              <a:buFont typeface="Arial" panose="020B0604020202020204" pitchFamily="34" charset="0"/>
              <a:buChar char="•"/>
            </a:pPr>
            <a:r>
              <a:rPr lang="en-US" sz="2200" b="0" dirty="0"/>
              <a:t>The place where the microorganism lives and multiplies, such as a human body, animal, or environment</a:t>
            </a:r>
          </a:p>
          <a:p>
            <a:pPr>
              <a:lnSpc>
                <a:spcPct val="120000"/>
              </a:lnSpc>
            </a:pPr>
            <a:r>
              <a:rPr lang="en-US" sz="2200" dirty="0"/>
              <a:t>Portal of Exit: </a:t>
            </a:r>
          </a:p>
          <a:p>
            <a:pPr marL="457200" indent="-457200">
              <a:lnSpc>
                <a:spcPct val="120000"/>
              </a:lnSpc>
              <a:buFont typeface="Arial" panose="020B0604020202020204" pitchFamily="34" charset="0"/>
              <a:buChar char="•"/>
            </a:pPr>
            <a:r>
              <a:rPr lang="en-US" sz="2200" b="0" dirty="0"/>
              <a:t>The way the microorganism leaves the reservoir, such as through coughing, sneezing, or bodily fluids</a:t>
            </a:r>
          </a:p>
          <a:p>
            <a:pPr>
              <a:lnSpc>
                <a:spcPct val="120000"/>
              </a:lnSpc>
            </a:pPr>
            <a:endParaRPr lang="en-US" sz="2000" b="0" dirty="0"/>
          </a:p>
          <a:p>
            <a:r>
              <a:rPr lang="en-US" sz="2000" dirty="0"/>
              <a:t> </a:t>
            </a:r>
          </a:p>
        </p:txBody>
      </p:sp>
      <p:pic>
        <p:nvPicPr>
          <p:cNvPr id="11" name="Picture 10" descr="A close-up of a virus&#10;&#10;Description automatically generated">
            <a:extLst>
              <a:ext uri="{FF2B5EF4-FFF2-40B4-BE49-F238E27FC236}">
                <a16:creationId xmlns:a16="http://schemas.microsoft.com/office/drawing/2014/main" id="{8260C916-FBC5-1075-9DE2-3565E63CB70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9238766" y="1162133"/>
            <a:ext cx="1514856" cy="1465082"/>
          </a:xfrm>
          <a:prstGeom prst="rect">
            <a:avLst/>
          </a:prstGeom>
        </p:spPr>
      </p:pic>
      <p:sp>
        <p:nvSpPr>
          <p:cNvPr id="12" name="TextBox 11">
            <a:extLst>
              <a:ext uri="{FF2B5EF4-FFF2-40B4-BE49-F238E27FC236}">
                <a16:creationId xmlns:a16="http://schemas.microsoft.com/office/drawing/2014/main" id="{5E109188-7ED7-66D4-A370-9ED7292EE266}"/>
              </a:ext>
            </a:extLst>
          </p:cNvPr>
          <p:cNvSpPr txBox="1"/>
          <p:nvPr/>
        </p:nvSpPr>
        <p:spPr>
          <a:xfrm>
            <a:off x="9162289" y="2497663"/>
            <a:ext cx="2292095" cy="338554"/>
          </a:xfrm>
          <a:prstGeom prst="rect">
            <a:avLst/>
          </a:prstGeom>
          <a:noFill/>
        </p:spPr>
        <p:txBody>
          <a:bodyPr wrap="square" rtlCol="0">
            <a:spAutoFit/>
          </a:bodyPr>
          <a:lstStyle/>
          <a:p>
            <a:r>
              <a:rPr lang="en-US" sz="800" dirty="0">
                <a:hlinkClick r:id="rId3" tooltip="https://www.northcarolinahealthnews.org/2015/12/11/human-animal-health-experts-work-together-on-this-years-flu-prevention/"/>
              </a:rPr>
              <a:t>This Photo</a:t>
            </a:r>
            <a:r>
              <a:rPr lang="en-US" sz="800" dirty="0"/>
              <a:t> by Unknown Author is licensed under </a:t>
            </a:r>
            <a:r>
              <a:rPr lang="en-US" sz="800" dirty="0">
                <a:hlinkClick r:id="rId4" tooltip="https://creativecommons.org/licenses/by-nd/3.0/"/>
              </a:rPr>
              <a:t>CC BY-ND</a:t>
            </a:r>
            <a:endParaRPr lang="en-US" sz="800" dirty="0"/>
          </a:p>
        </p:txBody>
      </p:sp>
      <p:pic>
        <p:nvPicPr>
          <p:cNvPr id="14" name="Picture 13" descr="A x-ray of a lungs with virus&#10;&#10;Description automatically generated">
            <a:extLst>
              <a:ext uri="{FF2B5EF4-FFF2-40B4-BE49-F238E27FC236}">
                <a16:creationId xmlns:a16="http://schemas.microsoft.com/office/drawing/2014/main" id="{70BFBC4A-90AF-DB0D-4241-7A2ABBF9B6E7}"/>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8945016" y="2969468"/>
            <a:ext cx="2102358" cy="1576769"/>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60588D4A-4DD5-CEF7-BDE1-B57EB0A5C5AE}"/>
              </a:ext>
            </a:extLst>
          </p:cNvPr>
          <p:cNvSpPr txBox="1"/>
          <p:nvPr/>
        </p:nvSpPr>
        <p:spPr>
          <a:xfrm>
            <a:off x="9091891" y="4546237"/>
            <a:ext cx="1808607" cy="338554"/>
          </a:xfrm>
          <a:prstGeom prst="rect">
            <a:avLst/>
          </a:prstGeom>
          <a:noFill/>
        </p:spPr>
        <p:txBody>
          <a:bodyPr wrap="square" rtlCol="0">
            <a:spAutoFit/>
          </a:bodyPr>
          <a:lstStyle/>
          <a:p>
            <a:r>
              <a:rPr lang="en-US" sz="800" dirty="0">
                <a:hlinkClick r:id="rId6" tooltip="https://www.thetraveldoctor.com.au/seniors-risking-golden-years-protecting-pneumonia/"/>
              </a:rPr>
              <a:t>This Photo</a:t>
            </a:r>
            <a:r>
              <a:rPr lang="en-US" sz="800" dirty="0"/>
              <a:t> by Unknown Author is licensed under </a:t>
            </a:r>
            <a:r>
              <a:rPr lang="en-US" sz="800" dirty="0">
                <a:hlinkClick r:id="rId4" tooltip="https://creativecommons.org/licenses/by-nd/3.0/"/>
              </a:rPr>
              <a:t>CC BY-ND</a:t>
            </a:r>
            <a:endParaRPr lang="en-US" sz="800" dirty="0"/>
          </a:p>
        </p:txBody>
      </p:sp>
      <p:pic>
        <p:nvPicPr>
          <p:cNvPr id="17" name="Picture 16" descr="A person with a mask on his face&#10;&#10;Description automatically generated">
            <a:extLst>
              <a:ext uri="{FF2B5EF4-FFF2-40B4-BE49-F238E27FC236}">
                <a16:creationId xmlns:a16="http://schemas.microsoft.com/office/drawing/2014/main" id="{D15213E5-0FA5-0F23-7E52-1AED21FC509E}"/>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8834430" y="4970683"/>
            <a:ext cx="2323528" cy="1496636"/>
          </a:xfrm>
          <a:prstGeom prst="rect">
            <a:avLst/>
          </a:prstGeom>
          <a:ln>
            <a:noFill/>
          </a:ln>
          <a:effectLst>
            <a:outerShdw blurRad="292100" dist="139700" dir="2700000" algn="tl" rotWithShape="0">
              <a:srgbClr val="333333">
                <a:alpha val="65000"/>
              </a:srgbClr>
            </a:outerShdw>
          </a:effectLst>
        </p:spPr>
      </p:pic>
      <p:sp>
        <p:nvSpPr>
          <p:cNvPr id="18" name="TextBox 17">
            <a:extLst>
              <a:ext uri="{FF2B5EF4-FFF2-40B4-BE49-F238E27FC236}">
                <a16:creationId xmlns:a16="http://schemas.microsoft.com/office/drawing/2014/main" id="{28F0398D-B04B-CB92-57F8-D92ACA5FD257}"/>
              </a:ext>
            </a:extLst>
          </p:cNvPr>
          <p:cNvSpPr txBox="1"/>
          <p:nvPr/>
        </p:nvSpPr>
        <p:spPr>
          <a:xfrm>
            <a:off x="8945016" y="6417936"/>
            <a:ext cx="2323528" cy="338554"/>
          </a:xfrm>
          <a:prstGeom prst="rect">
            <a:avLst/>
          </a:prstGeom>
          <a:noFill/>
        </p:spPr>
        <p:txBody>
          <a:bodyPr wrap="square" rtlCol="0">
            <a:spAutoFit/>
          </a:bodyPr>
          <a:lstStyle/>
          <a:p>
            <a:r>
              <a:rPr lang="en-US" sz="800" dirty="0">
                <a:hlinkClick r:id="rId8" tooltip="https://akharinkhabar.ir/science/7513561/%D8%A7%D9%81%D8%B2%D8%A7%DB%8C%D8%B4-%D9%A1%D9%A0%D9%A0-%D8%A8%D8%B1%D8%A7%D8%A8%D8%B1%DB%8C-%D8%B0%D8%B1%D8%A7%D8%AA-%D9%85%D8%B9%D9%84%D9%82-%D8%AF%D8%B1-%D9%87%D9%88%D8%A7-%D8%A8%D8%A7-%D8%B3%D8%B1%D9%81%D9%87-%D9%87%D8%A7%DB%8C-%D8%B4%D8%AF%DB%8C%D8%AF"/>
              </a:rPr>
              <a:t>This Photo</a:t>
            </a:r>
            <a:r>
              <a:rPr lang="en-US" sz="800" dirty="0"/>
              <a:t> by Unknown Author is licensed under </a:t>
            </a:r>
            <a:r>
              <a:rPr lang="en-US" sz="800" dirty="0">
                <a:hlinkClick r:id="rId9" tooltip="https://creativecommons.org/licenses/by-nc/3.0/"/>
              </a:rPr>
              <a:t>CC BY-NC</a:t>
            </a:r>
            <a:endParaRPr lang="en-US" sz="800" dirty="0"/>
          </a:p>
        </p:txBody>
      </p:sp>
    </p:spTree>
    <p:extLst>
      <p:ext uri="{BB962C8B-B14F-4D97-AF65-F5344CB8AC3E}">
        <p14:creationId xmlns:p14="http://schemas.microsoft.com/office/powerpoint/2010/main" val="150915223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A5774-8515-BC64-3537-4CCB2CE104E1}"/>
              </a:ext>
            </a:extLst>
          </p:cNvPr>
          <p:cNvSpPr>
            <a:spLocks noGrp="1"/>
          </p:cNvSpPr>
          <p:nvPr>
            <p:ph type="title"/>
          </p:nvPr>
        </p:nvSpPr>
        <p:spPr>
          <a:xfrm>
            <a:off x="737616" y="255398"/>
            <a:ext cx="10515600" cy="792988"/>
          </a:xfrm>
        </p:spPr>
        <p:txBody>
          <a:bodyPr/>
          <a:lstStyle/>
          <a:p>
            <a:r>
              <a:rPr lang="en-US" dirty="0"/>
              <a:t>Chain of Infection</a:t>
            </a:r>
          </a:p>
        </p:txBody>
      </p:sp>
      <p:sp>
        <p:nvSpPr>
          <p:cNvPr id="7" name="Content Placeholder 6">
            <a:extLst>
              <a:ext uri="{FF2B5EF4-FFF2-40B4-BE49-F238E27FC236}">
                <a16:creationId xmlns:a16="http://schemas.microsoft.com/office/drawing/2014/main" id="{B026B186-29BB-A3BF-9F06-FE3356F7DFDC}"/>
              </a:ext>
            </a:extLst>
          </p:cNvPr>
          <p:cNvSpPr>
            <a:spLocks noGrp="1"/>
          </p:cNvSpPr>
          <p:nvPr>
            <p:ph idx="1"/>
          </p:nvPr>
        </p:nvSpPr>
        <p:spPr>
          <a:xfrm>
            <a:off x="737616" y="1224895"/>
            <a:ext cx="8845296" cy="5343271"/>
          </a:xfrm>
        </p:spPr>
        <p:txBody>
          <a:bodyPr>
            <a:noAutofit/>
          </a:bodyPr>
          <a:lstStyle/>
          <a:p>
            <a:pPr>
              <a:lnSpc>
                <a:spcPct val="120000"/>
              </a:lnSpc>
            </a:pPr>
            <a:r>
              <a:rPr lang="en-US" sz="2200" dirty="0"/>
              <a:t>Mode of Transmission: </a:t>
            </a:r>
          </a:p>
          <a:p>
            <a:pPr marL="457200" indent="-457200">
              <a:lnSpc>
                <a:spcPct val="120000"/>
              </a:lnSpc>
              <a:buFont typeface="Arial" panose="020B0604020202020204" pitchFamily="34" charset="0"/>
              <a:buChar char="•"/>
            </a:pPr>
            <a:r>
              <a:rPr lang="en-US" sz="2200" b="0" dirty="0"/>
              <a:t>How the microorganism spreads from one person to another</a:t>
            </a:r>
          </a:p>
          <a:p>
            <a:pPr marL="457200" indent="-457200">
              <a:lnSpc>
                <a:spcPct val="120000"/>
              </a:lnSpc>
              <a:spcAft>
                <a:spcPts val="3000"/>
              </a:spcAft>
              <a:buFont typeface="Arial" panose="020B0604020202020204" pitchFamily="34" charset="0"/>
              <a:buChar char="•"/>
            </a:pPr>
            <a:r>
              <a:rPr lang="en-US" sz="2200" b="0" dirty="0"/>
              <a:t>This can be through direct contact, air, water, or surfaces</a:t>
            </a:r>
          </a:p>
          <a:p>
            <a:pPr>
              <a:lnSpc>
                <a:spcPct val="120000"/>
              </a:lnSpc>
            </a:pPr>
            <a:r>
              <a:rPr lang="en-US" sz="2200" dirty="0"/>
              <a:t>Portal of Entry: </a:t>
            </a:r>
          </a:p>
          <a:p>
            <a:pPr marL="457200" indent="-457200">
              <a:lnSpc>
                <a:spcPct val="120000"/>
              </a:lnSpc>
              <a:spcAft>
                <a:spcPts val="3000"/>
              </a:spcAft>
              <a:buFont typeface="Arial" panose="020B0604020202020204" pitchFamily="34" charset="0"/>
              <a:buChar char="•"/>
            </a:pPr>
            <a:r>
              <a:rPr lang="en-US" sz="2200" b="0" dirty="0"/>
              <a:t>The way the microorganism enters a new host, like through cuts, the mouth, or respiratory tract</a:t>
            </a:r>
          </a:p>
          <a:p>
            <a:pPr>
              <a:lnSpc>
                <a:spcPct val="120000"/>
              </a:lnSpc>
            </a:pPr>
            <a:r>
              <a:rPr lang="en-US" sz="2200" dirty="0"/>
              <a:t>Susceptible Host: </a:t>
            </a:r>
          </a:p>
          <a:p>
            <a:pPr marL="457200" indent="-457200">
              <a:lnSpc>
                <a:spcPct val="120000"/>
              </a:lnSpc>
              <a:buFont typeface="Arial" panose="020B0604020202020204" pitchFamily="34" charset="0"/>
              <a:buChar char="•"/>
            </a:pPr>
            <a:r>
              <a:rPr lang="en-US" sz="2200" b="0" dirty="0"/>
              <a:t>A person who is at risk of getting the infection, often because their immune system is weak, or they have not been exposed before</a:t>
            </a:r>
          </a:p>
          <a:p>
            <a:pPr>
              <a:lnSpc>
                <a:spcPct val="120000"/>
              </a:lnSpc>
            </a:pPr>
            <a:endParaRPr lang="en-US" sz="2000" b="0" dirty="0"/>
          </a:p>
          <a:p>
            <a:r>
              <a:rPr lang="en-US" sz="2000" dirty="0"/>
              <a:t> </a:t>
            </a:r>
          </a:p>
        </p:txBody>
      </p:sp>
      <p:pic>
        <p:nvPicPr>
          <p:cNvPr id="4" name="Picture 3" descr="A silhouette of a person talking to another person&#10;&#10;Description automatically generated">
            <a:extLst>
              <a:ext uri="{FF2B5EF4-FFF2-40B4-BE49-F238E27FC236}">
                <a16:creationId xmlns:a16="http://schemas.microsoft.com/office/drawing/2014/main" id="{2AEC7645-B782-2595-1AFF-0B628DF1F0B7}"/>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r="3443"/>
          <a:stretch/>
        </p:blipFill>
        <p:spPr>
          <a:xfrm>
            <a:off x="9277350" y="3151249"/>
            <a:ext cx="2324100" cy="1746034"/>
          </a:xfrm>
          <a:prstGeom prst="rect">
            <a:avLst/>
          </a:prstGeom>
        </p:spPr>
      </p:pic>
      <p:sp>
        <p:nvSpPr>
          <p:cNvPr id="5" name="TextBox 4">
            <a:extLst>
              <a:ext uri="{FF2B5EF4-FFF2-40B4-BE49-F238E27FC236}">
                <a16:creationId xmlns:a16="http://schemas.microsoft.com/office/drawing/2014/main" id="{C7BAFE6B-CF6C-C60E-1AAD-BE868DCB3DD9}"/>
              </a:ext>
            </a:extLst>
          </p:cNvPr>
          <p:cNvSpPr txBox="1"/>
          <p:nvPr/>
        </p:nvSpPr>
        <p:spPr>
          <a:xfrm>
            <a:off x="9063419" y="4844980"/>
            <a:ext cx="2538031" cy="338554"/>
          </a:xfrm>
          <a:prstGeom prst="rect">
            <a:avLst/>
          </a:prstGeom>
          <a:noFill/>
        </p:spPr>
        <p:txBody>
          <a:bodyPr wrap="square" rtlCol="0">
            <a:spAutoFit/>
          </a:bodyPr>
          <a:lstStyle/>
          <a:p>
            <a:r>
              <a:rPr lang="en-US" sz="800" dirty="0">
                <a:hlinkClick r:id="rId3" tooltip="https://afludiary.blogspot.com/2014_10_01_archive.html"/>
              </a:rPr>
              <a:t>This Photo</a:t>
            </a:r>
            <a:r>
              <a:rPr lang="en-US" sz="800" dirty="0"/>
              <a:t> by Unknown Author is licensed under </a:t>
            </a:r>
            <a:r>
              <a:rPr lang="en-US" sz="800" dirty="0">
                <a:hlinkClick r:id="rId4" tooltip="https://creativecommons.org/licenses/by-nc-sa/3.0/"/>
              </a:rPr>
              <a:t>CC BY-SA-NC</a:t>
            </a:r>
            <a:endParaRPr lang="en-US" sz="800" dirty="0"/>
          </a:p>
        </p:txBody>
      </p:sp>
      <p:pic>
        <p:nvPicPr>
          <p:cNvPr id="8" name="Picture 7" descr="Close-up of water droplets&#10;&#10;Description automatically generated">
            <a:extLst>
              <a:ext uri="{FF2B5EF4-FFF2-40B4-BE49-F238E27FC236}">
                <a16:creationId xmlns:a16="http://schemas.microsoft.com/office/drawing/2014/main" id="{45B83C4E-1385-B7DB-276F-EA15197E1517}"/>
              </a:ext>
            </a:extLst>
          </p:cNvPr>
          <p:cNvPicPr>
            <a:picLocks noChangeAspect="1"/>
          </p:cNvPicPr>
          <p:nvPr/>
        </p:nvPicPr>
        <p:blipFill rotWithShape="1">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r="8279"/>
          <a:stretch/>
        </p:blipFill>
        <p:spPr>
          <a:xfrm>
            <a:off x="9063419" y="1135996"/>
            <a:ext cx="2751962" cy="1685925"/>
          </a:xfrm>
          <a:prstGeom prst="rect">
            <a:avLst/>
          </a:prstGeom>
        </p:spPr>
      </p:pic>
      <p:sp>
        <p:nvSpPr>
          <p:cNvPr id="9" name="TextBox 8">
            <a:extLst>
              <a:ext uri="{FF2B5EF4-FFF2-40B4-BE49-F238E27FC236}">
                <a16:creationId xmlns:a16="http://schemas.microsoft.com/office/drawing/2014/main" id="{1E335D3A-E1BD-795C-26CA-5B4320106BBD}"/>
              </a:ext>
            </a:extLst>
          </p:cNvPr>
          <p:cNvSpPr txBox="1"/>
          <p:nvPr/>
        </p:nvSpPr>
        <p:spPr>
          <a:xfrm>
            <a:off x="9063419" y="2803634"/>
            <a:ext cx="2751962" cy="338554"/>
          </a:xfrm>
          <a:prstGeom prst="rect">
            <a:avLst/>
          </a:prstGeom>
          <a:noFill/>
        </p:spPr>
        <p:txBody>
          <a:bodyPr wrap="square" rtlCol="0">
            <a:spAutoFit/>
          </a:bodyPr>
          <a:lstStyle/>
          <a:p>
            <a:r>
              <a:rPr lang="en-US" sz="800" dirty="0">
                <a:hlinkClick r:id="rId6" tooltip="https://www.wired.it/scienza/medicina/2020/10/06/coronavirus-trasmissione-aerosol-oms/"/>
              </a:rPr>
              <a:t>This Photo</a:t>
            </a:r>
            <a:r>
              <a:rPr lang="en-US" sz="800" dirty="0"/>
              <a:t> by Unknown Author is licensed under </a:t>
            </a:r>
            <a:r>
              <a:rPr lang="en-US" sz="800" dirty="0">
                <a:hlinkClick r:id="rId7" tooltip="https://creativecommons.org/licenses/by-nc-nd/3.0/"/>
              </a:rPr>
              <a:t>CC BY-NC-ND</a:t>
            </a:r>
            <a:endParaRPr lang="en-US" sz="800" dirty="0"/>
          </a:p>
        </p:txBody>
      </p:sp>
      <p:pic>
        <p:nvPicPr>
          <p:cNvPr id="19" name="Picture 18" descr="A close-up of a person's hands&#10;&#10;Description automatically generated">
            <a:extLst>
              <a:ext uri="{FF2B5EF4-FFF2-40B4-BE49-F238E27FC236}">
                <a16:creationId xmlns:a16="http://schemas.microsoft.com/office/drawing/2014/main" id="{5F938986-0929-8EBA-E7A4-657C0A6636E0}"/>
              </a:ext>
            </a:extLst>
          </p:cNvPr>
          <p:cNvPicPr>
            <a:picLocks noChangeAspect="1"/>
          </p:cNvPicPr>
          <p:nvPr/>
        </p:nvPicPr>
        <p:blipFill rotWithShape="1">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rcRect l="13168" r="10904"/>
          <a:stretch/>
        </p:blipFill>
        <p:spPr>
          <a:xfrm>
            <a:off x="9063419" y="5191675"/>
            <a:ext cx="2603754" cy="1200226"/>
          </a:xfrm>
          <a:prstGeom prst="rect">
            <a:avLst/>
          </a:prstGeom>
          <a:ln>
            <a:noFill/>
          </a:ln>
          <a:effectLst>
            <a:outerShdw blurRad="292100" dist="139700" dir="2700000" algn="tl" rotWithShape="0">
              <a:srgbClr val="333333">
                <a:alpha val="65000"/>
              </a:srgbClr>
            </a:outerShdw>
          </a:effectLst>
        </p:spPr>
      </p:pic>
      <p:sp>
        <p:nvSpPr>
          <p:cNvPr id="20" name="TextBox 19">
            <a:extLst>
              <a:ext uri="{FF2B5EF4-FFF2-40B4-BE49-F238E27FC236}">
                <a16:creationId xmlns:a16="http://schemas.microsoft.com/office/drawing/2014/main" id="{16F24E64-FC23-D2E4-8292-BD7CCD2FAC61}"/>
              </a:ext>
            </a:extLst>
          </p:cNvPr>
          <p:cNvSpPr txBox="1"/>
          <p:nvPr/>
        </p:nvSpPr>
        <p:spPr>
          <a:xfrm>
            <a:off x="9063419" y="6391901"/>
            <a:ext cx="2505456" cy="338554"/>
          </a:xfrm>
          <a:prstGeom prst="rect">
            <a:avLst/>
          </a:prstGeom>
          <a:noFill/>
        </p:spPr>
        <p:txBody>
          <a:bodyPr wrap="square" rtlCol="0">
            <a:spAutoFit/>
          </a:bodyPr>
          <a:lstStyle/>
          <a:p>
            <a:r>
              <a:rPr lang="en-US" sz="800" dirty="0">
                <a:hlinkClick r:id="rId9" tooltip="https://policyoptions.irpp.org/magazines/december-2018/hospitals-needlessly-risky-frail-seniors/"/>
              </a:rPr>
              <a:t>This Photo</a:t>
            </a:r>
            <a:r>
              <a:rPr lang="en-US" sz="800" dirty="0"/>
              <a:t> by Unknown Author is licensed under </a:t>
            </a:r>
            <a:r>
              <a:rPr lang="en-US" sz="800" dirty="0">
                <a:hlinkClick r:id="rId10" tooltip="https://creativecommons.org/licenses/by-nd/3.0/"/>
              </a:rPr>
              <a:t>CC BY-ND</a:t>
            </a:r>
            <a:endParaRPr lang="en-US" sz="800" dirty="0"/>
          </a:p>
        </p:txBody>
      </p:sp>
    </p:spTree>
    <p:extLst>
      <p:ext uri="{BB962C8B-B14F-4D97-AF65-F5344CB8AC3E}">
        <p14:creationId xmlns:p14="http://schemas.microsoft.com/office/powerpoint/2010/main" val="15171232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6C97C1-F0A7-1A5D-A898-7D1FABBC86A0}"/>
              </a:ext>
            </a:extLst>
          </p:cNvPr>
          <p:cNvSpPr>
            <a:spLocks noGrp="1"/>
          </p:cNvSpPr>
          <p:nvPr>
            <p:ph type="title"/>
          </p:nvPr>
        </p:nvSpPr>
        <p:spPr>
          <a:xfrm>
            <a:off x="838200" y="365126"/>
            <a:ext cx="10515600" cy="1085850"/>
          </a:xfrm>
        </p:spPr>
        <p:txBody>
          <a:bodyPr>
            <a:normAutofit/>
          </a:bodyPr>
          <a:lstStyle/>
          <a:p>
            <a:r>
              <a:rPr lang="en-US" sz="4000" dirty="0"/>
              <a:t>Ways Microorganisms Enter the Body</a:t>
            </a:r>
          </a:p>
        </p:txBody>
      </p:sp>
      <p:sp>
        <p:nvSpPr>
          <p:cNvPr id="3" name="Content Placeholder 2">
            <a:extLst>
              <a:ext uri="{FF2B5EF4-FFF2-40B4-BE49-F238E27FC236}">
                <a16:creationId xmlns:a16="http://schemas.microsoft.com/office/drawing/2014/main" id="{3E6A537F-A758-9726-0154-09D4704A32AA}"/>
              </a:ext>
            </a:extLst>
          </p:cNvPr>
          <p:cNvSpPr>
            <a:spLocks noGrp="1"/>
          </p:cNvSpPr>
          <p:nvPr>
            <p:ph idx="1"/>
          </p:nvPr>
        </p:nvSpPr>
        <p:spPr>
          <a:xfrm>
            <a:off x="838200" y="1690688"/>
            <a:ext cx="6056376" cy="4748911"/>
          </a:xfrm>
        </p:spPr>
        <p:txBody>
          <a:bodyPr>
            <a:normAutofit fontScale="92500" lnSpcReduction="20000"/>
          </a:bodyPr>
          <a:lstStyle/>
          <a:p>
            <a:r>
              <a:rPr lang="en-US" b="0" dirty="0"/>
              <a:t>Mouth </a:t>
            </a:r>
          </a:p>
          <a:p>
            <a:r>
              <a:rPr lang="en-US" b="0" dirty="0"/>
              <a:t>Nose </a:t>
            </a:r>
          </a:p>
          <a:p>
            <a:r>
              <a:rPr lang="en-US" b="0" dirty="0"/>
              <a:t>Eyes </a:t>
            </a:r>
          </a:p>
          <a:p>
            <a:r>
              <a:rPr lang="en-US" b="0" dirty="0"/>
              <a:t>Urinary tract </a:t>
            </a:r>
          </a:p>
          <a:p>
            <a:r>
              <a:rPr lang="en-US" b="0" dirty="0"/>
              <a:t>Cuts or injury; through a broken skin </a:t>
            </a:r>
          </a:p>
          <a:p>
            <a:r>
              <a:rPr lang="en-US" b="0" dirty="0"/>
              <a:t>Vagina </a:t>
            </a:r>
          </a:p>
          <a:p>
            <a:r>
              <a:rPr lang="en-US" b="0" dirty="0"/>
              <a:t>Rectum </a:t>
            </a:r>
          </a:p>
          <a:p>
            <a:r>
              <a:rPr lang="en-US" b="0" dirty="0"/>
              <a:t>Through tubes in the body</a:t>
            </a:r>
          </a:p>
          <a:p>
            <a:pPr marL="457200" indent="-457200">
              <a:buFont typeface="Arial" panose="020B0604020202020204" pitchFamily="34" charset="0"/>
              <a:buChar char="•"/>
            </a:pPr>
            <a:r>
              <a:rPr lang="en-US" b="0" dirty="0"/>
              <a:t>Urinary catheters</a:t>
            </a:r>
          </a:p>
          <a:p>
            <a:pPr marL="457200" indent="-457200">
              <a:buFont typeface="Arial" panose="020B0604020202020204" pitchFamily="34" charset="0"/>
              <a:buChar char="•"/>
            </a:pPr>
            <a:r>
              <a:rPr lang="en-US" b="0" dirty="0"/>
              <a:t>IV’s</a:t>
            </a:r>
          </a:p>
          <a:p>
            <a:pPr marL="457200" indent="-457200">
              <a:buFont typeface="Arial" panose="020B0604020202020204" pitchFamily="34" charset="0"/>
              <a:buChar char="•"/>
            </a:pPr>
            <a:r>
              <a:rPr lang="en-US" b="0" dirty="0"/>
              <a:t>Tube feedings</a:t>
            </a:r>
          </a:p>
        </p:txBody>
      </p:sp>
      <p:pic>
        <p:nvPicPr>
          <p:cNvPr id="7" name="Picture 6" descr="A close-up of bacteria&#10;&#10;Description automatically generated">
            <a:extLst>
              <a:ext uri="{FF2B5EF4-FFF2-40B4-BE49-F238E27FC236}">
                <a16:creationId xmlns:a16="http://schemas.microsoft.com/office/drawing/2014/main" id="{F838327B-5A2A-CD9B-2A6F-5AFD6150F037}"/>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368312" y="1825625"/>
            <a:ext cx="5459451" cy="3581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a:extLst>
              <a:ext uri="{FF2B5EF4-FFF2-40B4-BE49-F238E27FC236}">
                <a16:creationId xmlns:a16="http://schemas.microsoft.com/office/drawing/2014/main" id="{FC8AB9BD-7FCE-7E29-68A3-0A4275A73E71}"/>
              </a:ext>
            </a:extLst>
          </p:cNvPr>
          <p:cNvSpPr txBox="1"/>
          <p:nvPr/>
        </p:nvSpPr>
        <p:spPr>
          <a:xfrm>
            <a:off x="6368312" y="5445746"/>
            <a:ext cx="5308092" cy="230832"/>
          </a:xfrm>
          <a:prstGeom prst="rect">
            <a:avLst/>
          </a:prstGeom>
          <a:noFill/>
        </p:spPr>
        <p:txBody>
          <a:bodyPr wrap="square" rtlCol="0">
            <a:spAutoFit/>
          </a:bodyPr>
          <a:lstStyle/>
          <a:p>
            <a:r>
              <a:rPr lang="en-US" sz="900" dirty="0">
                <a:hlinkClick r:id="rId3" tooltip="https://www.flickr.com/photos/basf/7629005292"/>
              </a:rPr>
              <a:t>This Photo</a:t>
            </a:r>
            <a:r>
              <a:rPr lang="en-US" sz="900" dirty="0"/>
              <a:t> by Unknown Author is licensed under </a:t>
            </a:r>
            <a:r>
              <a:rPr lang="en-US" sz="900" dirty="0">
                <a:hlinkClick r:id="rId4" tooltip="https://creativecommons.org/licenses/by-nc-nd/3.0/"/>
              </a:rPr>
              <a:t>CC BY-NC-ND</a:t>
            </a:r>
            <a:endParaRPr lang="en-US" sz="900" dirty="0"/>
          </a:p>
        </p:txBody>
      </p:sp>
    </p:spTree>
    <p:extLst>
      <p:ext uri="{BB962C8B-B14F-4D97-AF65-F5344CB8AC3E}">
        <p14:creationId xmlns:p14="http://schemas.microsoft.com/office/powerpoint/2010/main" val="4229312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2"/>
            <a:ext cx="11420856" cy="5397111"/>
          </a:xfrm>
        </p:spPr>
        <p:txBody>
          <a:bodyPr>
            <a:normAutofit fontScale="92500" lnSpcReduction="10000"/>
          </a:bodyPr>
          <a:lstStyle/>
          <a:p>
            <a:pPr algn="l" rtl="0" fontAlgn="base"/>
            <a:r>
              <a:rPr lang="en-US" sz="2400" b="1" i="0" dirty="0">
                <a:effectLst/>
                <a:latin typeface="Calibri" panose="020F0502020204030204" pitchFamily="34" charset="0"/>
              </a:rPr>
              <a:t>Ergonomics:</a:t>
            </a:r>
            <a:r>
              <a:rPr lang="en-US" sz="2400" b="0" i="0" dirty="0">
                <a:effectLst/>
                <a:latin typeface="Calibri" panose="020F0502020204030204" pitchFamily="34" charset="0"/>
              </a:rPr>
              <a:t> The science of designing and arranging work environments, tools, and systems to fit the people who use them to optimize human well-being and performance</a:t>
            </a:r>
          </a:p>
          <a:p>
            <a:pPr algn="l" rtl="0" fontAlgn="base"/>
            <a:endParaRPr lang="en-US" sz="1500" b="0" i="0" dirty="0">
              <a:effectLst/>
            </a:endParaRPr>
          </a:p>
          <a:p>
            <a:pPr algn="l" rtl="0" fontAlgn="base"/>
            <a:r>
              <a:rPr lang="en-US" sz="2400" b="1" i="0" dirty="0">
                <a:effectLst/>
                <a:latin typeface="Calibri" panose="020F0502020204030204" pitchFamily="34" charset="0"/>
              </a:rPr>
              <a:t>Exposure Control Plan:</a:t>
            </a:r>
            <a:r>
              <a:rPr lang="en-US" sz="2400" b="0" i="0" dirty="0">
                <a:effectLst/>
                <a:latin typeface="Calibri" panose="020F0502020204030204" pitchFamily="34" charset="0"/>
              </a:rPr>
              <a:t> A plan written by each office or facility which is designed to eliminate or minimize employee exposure to blood-borne pathogens or other potentially infectious materials (OPIM). The elements of the plan must include:</a:t>
            </a:r>
          </a:p>
          <a:p>
            <a:pPr marL="457200" indent="-457200" algn="l" rtl="0" fontAlgn="base">
              <a:buFont typeface="+mj-lt"/>
              <a:buAutoNum type="arabicPeriod"/>
            </a:pPr>
            <a:r>
              <a:rPr lang="en-US" sz="2400" b="0" dirty="0">
                <a:latin typeface="Calibri" panose="020F0502020204030204" pitchFamily="34" charset="0"/>
              </a:rPr>
              <a:t>E</a:t>
            </a:r>
            <a:r>
              <a:rPr lang="en-US" sz="2400" b="0" i="0" dirty="0">
                <a:effectLst/>
                <a:latin typeface="Calibri" panose="020F0502020204030204" pitchFamily="34" charset="0"/>
              </a:rPr>
              <a:t>xposure determination</a:t>
            </a:r>
          </a:p>
          <a:p>
            <a:pPr marL="457200" indent="-457200" algn="l" rtl="0" fontAlgn="base">
              <a:buFont typeface="+mj-lt"/>
              <a:buAutoNum type="arabicPeriod"/>
            </a:pPr>
            <a:r>
              <a:rPr lang="en-US" sz="2400" b="0" dirty="0">
                <a:latin typeface="Calibri" panose="020F0502020204030204" pitchFamily="34" charset="0"/>
              </a:rPr>
              <a:t>C</a:t>
            </a:r>
            <a:r>
              <a:rPr lang="en-US" sz="2400" b="0" i="0" dirty="0">
                <a:effectLst/>
                <a:latin typeface="Calibri" panose="020F0502020204030204" pitchFamily="34" charset="0"/>
              </a:rPr>
              <a:t>ompliance methods</a:t>
            </a:r>
          </a:p>
          <a:p>
            <a:pPr marL="457200" indent="-457200" algn="l" rtl="0" fontAlgn="base">
              <a:buFont typeface="+mj-lt"/>
              <a:buAutoNum type="arabicPeriod"/>
            </a:pPr>
            <a:r>
              <a:rPr lang="en-US" sz="2400" b="0" dirty="0">
                <a:latin typeface="Calibri" panose="020F0502020204030204" pitchFamily="34" charset="0"/>
              </a:rPr>
              <a:t>P</a:t>
            </a:r>
            <a:r>
              <a:rPr lang="en-US" sz="2400" b="0" i="0" dirty="0">
                <a:effectLst/>
                <a:latin typeface="Calibri" panose="020F0502020204030204" pitchFamily="34" charset="0"/>
              </a:rPr>
              <a:t>ost-exposure evaluation and follow-up procedures. This plan must be made available for review by all staff and annually updated.  </a:t>
            </a:r>
          </a:p>
          <a:p>
            <a:pPr marL="457200" indent="-457200" algn="l" rtl="0" fontAlgn="base">
              <a:buFont typeface="+mj-lt"/>
              <a:buAutoNum type="arabicPeriod"/>
            </a:pPr>
            <a:endParaRPr lang="en-US" sz="1500" b="0" i="0" dirty="0">
              <a:effectLst/>
            </a:endParaRPr>
          </a:p>
          <a:p>
            <a:r>
              <a:rPr lang="en-US" sz="2400" b="1" i="0" dirty="0">
                <a:effectLst/>
                <a:latin typeface="Calibri" panose="020F0502020204030204" pitchFamily="34" charset="0"/>
              </a:rPr>
              <a:t>Flammable:</a:t>
            </a:r>
            <a:r>
              <a:rPr lang="en-US" sz="2400" b="0" i="0" dirty="0">
                <a:effectLst/>
                <a:latin typeface="Calibri" panose="020F0502020204030204" pitchFamily="34" charset="0"/>
              </a:rPr>
              <a:t> Easily set on fire</a:t>
            </a:r>
          </a:p>
          <a:p>
            <a:endParaRPr lang="en-US" sz="1500" b="0" i="0" dirty="0">
              <a:effectLst/>
              <a:latin typeface="Calibri" panose="020F0502020204030204" pitchFamily="34" charset="0"/>
            </a:endParaRPr>
          </a:p>
          <a:p>
            <a:r>
              <a:rPr lang="en-US" sz="2400" b="1" i="0" dirty="0">
                <a:effectLst/>
                <a:latin typeface="Calibri" panose="020F0502020204030204" pitchFamily="34" charset="0"/>
              </a:rPr>
              <a:t>Fungus:</a:t>
            </a:r>
            <a:r>
              <a:rPr lang="en-US" sz="2400" b="0" i="0" dirty="0">
                <a:effectLst/>
                <a:latin typeface="Calibri" panose="020F0502020204030204" pitchFamily="34" charset="0"/>
              </a:rPr>
              <a:t> </a:t>
            </a:r>
            <a:r>
              <a:rPr lang="en-US" sz="2400" b="0" dirty="0">
                <a:latin typeface="Calibri" panose="020F0502020204030204" pitchFamily="34" charset="0"/>
              </a:rPr>
              <a:t>O</a:t>
            </a:r>
            <a:r>
              <a:rPr lang="en-US" sz="2400" b="0" i="0" dirty="0">
                <a:effectLst/>
                <a:latin typeface="Calibri" panose="020F0502020204030204" pitchFamily="34" charset="0"/>
              </a:rPr>
              <a:t>rganisms different from plants, animals, and bacteria. They include microorganisms such as yeasts and molds, as well as visible things like mushrooms. </a:t>
            </a:r>
            <a:endParaRPr lang="en-US" sz="2400" b="0" i="0" dirty="0">
              <a:effectLst/>
            </a:endParaRPr>
          </a:p>
          <a:p>
            <a:endParaRPr lang="en-US" sz="2400" b="0" i="0" strike="sngStrike" dirty="0">
              <a:solidFill>
                <a:srgbClr val="D13438"/>
              </a:solidFill>
              <a:effectLst/>
              <a:latin typeface="Calibri" panose="020F0502020204030204" pitchFamily="34" charset="0"/>
            </a:endParaRPr>
          </a:p>
          <a:p>
            <a:endParaRPr lang="en-US" sz="2200" dirty="0"/>
          </a:p>
          <a:p>
            <a:endParaRPr lang="en-US" dirty="0"/>
          </a:p>
        </p:txBody>
      </p:sp>
    </p:spTree>
    <p:extLst>
      <p:ext uri="{BB962C8B-B14F-4D97-AF65-F5344CB8AC3E}">
        <p14:creationId xmlns:p14="http://schemas.microsoft.com/office/powerpoint/2010/main" val="164391747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a:xfrm>
            <a:off x="511876" y="1444752"/>
            <a:ext cx="8129204" cy="5148072"/>
          </a:xfrm>
        </p:spPr>
        <p:txBody>
          <a:bodyPr>
            <a:normAutofit/>
          </a:bodyPr>
          <a:lstStyle/>
          <a:p>
            <a:pPr marL="457200" indent="-457200">
              <a:buClrTx/>
              <a:buFont typeface="Arial" panose="020B0604020202020204" pitchFamily="34" charset="0"/>
              <a:buChar char="•"/>
            </a:pPr>
            <a:r>
              <a:rPr lang="en-US" altLang="en-US" b="0" dirty="0">
                <a:cs typeface="Arial"/>
              </a:rPr>
              <a:t>Temperature 40 - 110 degrees F</a:t>
            </a:r>
          </a:p>
          <a:p>
            <a:pPr marL="457200" indent="-457200">
              <a:buClrTx/>
              <a:buFont typeface="Arial" panose="020B0604020202020204" pitchFamily="34" charset="0"/>
              <a:buChar char="•"/>
            </a:pPr>
            <a:r>
              <a:rPr lang="en-US" altLang="en-US" b="0" dirty="0">
                <a:cs typeface="Arial"/>
              </a:rPr>
              <a:t>Moisture</a:t>
            </a:r>
          </a:p>
          <a:p>
            <a:pPr marL="457200" indent="-457200">
              <a:buClrTx/>
              <a:buFont typeface="Arial" panose="020B0604020202020204" pitchFamily="34" charset="0"/>
              <a:buChar char="•"/>
            </a:pPr>
            <a:r>
              <a:rPr lang="en-US" altLang="en-US" b="0" dirty="0">
                <a:cs typeface="Arial"/>
              </a:rPr>
              <a:t>Air</a:t>
            </a:r>
          </a:p>
          <a:p>
            <a:pPr marL="1143000" lvl="1" indent="-457200"/>
            <a:r>
              <a:rPr lang="en-US" altLang="en-US" b="0" dirty="0">
                <a:cs typeface="Arial"/>
              </a:rPr>
              <a:t>Some require air, others don’t</a:t>
            </a:r>
          </a:p>
          <a:p>
            <a:pPr marL="457200" indent="-457200">
              <a:buClrTx/>
              <a:buFont typeface="Arial" panose="020B0604020202020204" pitchFamily="34" charset="0"/>
              <a:buChar char="•"/>
            </a:pPr>
            <a:r>
              <a:rPr lang="en-US" altLang="en-US" b="0" dirty="0">
                <a:cs typeface="Arial"/>
              </a:rPr>
              <a:t>Darkness</a:t>
            </a:r>
          </a:p>
          <a:p>
            <a:pPr marL="1143000" lvl="1" indent="-457200"/>
            <a:r>
              <a:rPr lang="en-US" altLang="en-US" dirty="0">
                <a:cs typeface="Arial"/>
              </a:rPr>
              <a:t>Sunlight kills some pathogens</a:t>
            </a:r>
          </a:p>
          <a:p>
            <a:pPr marL="1143000" lvl="1" indent="-457200"/>
            <a:r>
              <a:rPr lang="en-US" altLang="en-US" b="0" dirty="0">
                <a:cs typeface="Arial"/>
              </a:rPr>
              <a:t>Most pathogens grow in dark areas</a:t>
            </a:r>
          </a:p>
          <a:p>
            <a:pPr marL="457200" indent="-457200">
              <a:buClrTx/>
              <a:buFont typeface="Arial" panose="020B0604020202020204" pitchFamily="34" charset="0"/>
              <a:buChar char="•"/>
            </a:pPr>
            <a:r>
              <a:rPr lang="en-US" altLang="en-US" b="0" dirty="0">
                <a:cs typeface="Arial"/>
              </a:rPr>
              <a:t>Food source</a:t>
            </a:r>
          </a:p>
          <a:p>
            <a:pPr marL="1143000" lvl="1" indent="-457200"/>
            <a:r>
              <a:rPr lang="en-US" altLang="en-US" b="0" dirty="0">
                <a:cs typeface="Arial"/>
              </a:rPr>
              <a:t>Blood and body fluids, secretions, urine, stool</a:t>
            </a:r>
          </a:p>
        </p:txBody>
      </p:sp>
      <p:sp>
        <p:nvSpPr>
          <p:cNvPr id="20482" name="Rectangle 2"/>
          <p:cNvSpPr>
            <a:spLocks noGrp="1" noChangeArrowheads="1"/>
          </p:cNvSpPr>
          <p:nvPr>
            <p:ph type="title"/>
          </p:nvPr>
        </p:nvSpPr>
        <p:spPr>
          <a:xfrm>
            <a:off x="637032" y="548005"/>
            <a:ext cx="10515600" cy="896747"/>
          </a:xfrm>
        </p:spPr>
        <p:txBody>
          <a:bodyPr>
            <a:normAutofit fontScale="90000"/>
          </a:bodyPr>
          <a:lstStyle/>
          <a:p>
            <a:pPr eaLnBrk="1" hangingPunct="1"/>
            <a:r>
              <a:rPr lang="en-US" altLang="en-US" sz="4000" dirty="0">
                <a:cs typeface="Arial"/>
              </a:rPr>
              <a:t>Conditions Pathogens Require to Grow and Survive</a:t>
            </a:r>
            <a:br>
              <a:rPr lang="en-US" altLang="en-US" dirty="0">
                <a:latin typeface="Arial"/>
                <a:cs typeface="Arial"/>
              </a:rPr>
            </a:br>
            <a:endParaRPr lang="en-US" altLang="en-US" dirty="0">
              <a:cs typeface="Arial"/>
            </a:endParaRPr>
          </a:p>
        </p:txBody>
      </p:sp>
      <p:pic>
        <p:nvPicPr>
          <p:cNvPr id="3" name="Picture 2" descr="A hand holding a petri dish with yellow and red dots&#10;&#10;Description automatically generated">
            <a:extLst>
              <a:ext uri="{FF2B5EF4-FFF2-40B4-BE49-F238E27FC236}">
                <a16:creationId xmlns:a16="http://schemas.microsoft.com/office/drawing/2014/main" id="{44623439-5DB9-0475-0AA7-DC3F528D8838}"/>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665908" y="1399032"/>
            <a:ext cx="4014216" cy="4014216"/>
          </a:xfrm>
          <a:prstGeom prst="rect">
            <a:avLst/>
          </a:prstGeom>
        </p:spPr>
      </p:pic>
      <p:sp>
        <p:nvSpPr>
          <p:cNvPr id="4" name="TextBox 3">
            <a:extLst>
              <a:ext uri="{FF2B5EF4-FFF2-40B4-BE49-F238E27FC236}">
                <a16:creationId xmlns:a16="http://schemas.microsoft.com/office/drawing/2014/main" id="{424BAC54-1398-CA3F-5FA2-3D2FDCC7859F}"/>
              </a:ext>
            </a:extLst>
          </p:cNvPr>
          <p:cNvSpPr txBox="1"/>
          <p:nvPr/>
        </p:nvSpPr>
        <p:spPr>
          <a:xfrm>
            <a:off x="7879268" y="5508966"/>
            <a:ext cx="3800856" cy="230832"/>
          </a:xfrm>
          <a:prstGeom prst="rect">
            <a:avLst/>
          </a:prstGeom>
          <a:noFill/>
        </p:spPr>
        <p:txBody>
          <a:bodyPr wrap="square" rtlCol="0">
            <a:spAutoFit/>
          </a:bodyPr>
          <a:lstStyle/>
          <a:p>
            <a:r>
              <a:rPr lang="en-US" sz="900">
                <a:hlinkClick r:id="rId3" tooltip="http://www.tonahangen.com/wsc/hi290/"/>
              </a:rPr>
              <a:t>This Photo</a:t>
            </a:r>
            <a:r>
              <a:rPr lang="en-US" sz="900"/>
              <a:t> by Unknown Author is licensed under </a:t>
            </a:r>
            <a:r>
              <a:rPr lang="en-US" sz="900">
                <a:hlinkClick r:id="rId4" tooltip="https://creativecommons.org/licenses/by-nc-sa/3.0/"/>
              </a:rPr>
              <a:t>CC BY-SA-NC</a:t>
            </a:r>
            <a:endParaRPr lang="en-US" sz="900"/>
          </a:p>
        </p:txBody>
      </p:sp>
    </p:spTree>
    <p:extLst>
      <p:ext uri="{BB962C8B-B14F-4D97-AF65-F5344CB8AC3E}">
        <p14:creationId xmlns:p14="http://schemas.microsoft.com/office/powerpoint/2010/main" val="257207083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A7EED-94CA-25C9-6534-88B70DB729CD}"/>
              </a:ext>
            </a:extLst>
          </p:cNvPr>
          <p:cNvSpPr>
            <a:spLocks noGrp="1"/>
          </p:cNvSpPr>
          <p:nvPr>
            <p:ph type="title"/>
          </p:nvPr>
        </p:nvSpPr>
        <p:spPr>
          <a:xfrm>
            <a:off x="673608" y="223491"/>
            <a:ext cx="10515600" cy="1325563"/>
          </a:xfrm>
        </p:spPr>
        <p:txBody>
          <a:bodyPr/>
          <a:lstStyle/>
          <a:p>
            <a:r>
              <a:rPr lang="en-US" dirty="0"/>
              <a:t>Infection Control Practices</a:t>
            </a:r>
          </a:p>
        </p:txBody>
      </p:sp>
      <p:sp>
        <p:nvSpPr>
          <p:cNvPr id="3" name="Content Placeholder 2">
            <a:extLst>
              <a:ext uri="{FF2B5EF4-FFF2-40B4-BE49-F238E27FC236}">
                <a16:creationId xmlns:a16="http://schemas.microsoft.com/office/drawing/2014/main" id="{C81496A9-E9A6-337C-4FC4-FAB09E644C67}"/>
              </a:ext>
            </a:extLst>
          </p:cNvPr>
          <p:cNvSpPr>
            <a:spLocks noGrp="1"/>
          </p:cNvSpPr>
          <p:nvPr>
            <p:ph idx="1"/>
          </p:nvPr>
        </p:nvSpPr>
        <p:spPr>
          <a:xfrm>
            <a:off x="673608" y="1389888"/>
            <a:ext cx="7181088" cy="5119206"/>
          </a:xfrm>
        </p:spPr>
        <p:txBody>
          <a:bodyPr>
            <a:normAutofit fontScale="92500" lnSpcReduction="10000"/>
          </a:bodyPr>
          <a:lstStyle/>
          <a:p>
            <a:r>
              <a:rPr lang="en-US" dirty="0"/>
              <a:t>Hand hygiene </a:t>
            </a:r>
          </a:p>
          <a:p>
            <a:pPr marL="457200" indent="-457200">
              <a:buFont typeface="Arial" panose="020B0604020202020204" pitchFamily="34" charset="0"/>
              <a:buChar char="•"/>
            </a:pPr>
            <a:r>
              <a:rPr lang="en-US" b="0" dirty="0"/>
              <a:t>Includes washing hands with soap and water</a:t>
            </a:r>
          </a:p>
          <a:p>
            <a:pPr marL="457200" indent="-457200">
              <a:buFont typeface="Arial" panose="020B0604020202020204" pitchFamily="34" charset="0"/>
              <a:buChar char="•"/>
            </a:pPr>
            <a:r>
              <a:rPr lang="en-US" b="0" dirty="0"/>
              <a:t>Includes using hand sanitizer</a:t>
            </a:r>
          </a:p>
          <a:p>
            <a:pPr marL="457200" indent="-457200">
              <a:buFont typeface="Arial" panose="020B0604020202020204" pitchFamily="34" charset="0"/>
              <a:buChar char="•"/>
            </a:pPr>
            <a:r>
              <a:rPr lang="en-US" b="0" dirty="0"/>
              <a:t>The most important way to prevent infection</a:t>
            </a:r>
          </a:p>
          <a:p>
            <a:pPr marL="457200" indent="-457200">
              <a:buFont typeface="Arial" panose="020B0604020202020204" pitchFamily="34" charset="0"/>
              <a:buChar char="•"/>
            </a:pPr>
            <a:r>
              <a:rPr lang="en-US" b="0" dirty="0"/>
              <a:t>Should be performed:</a:t>
            </a:r>
          </a:p>
          <a:p>
            <a:pPr marL="1143000" lvl="1" indent="-457200"/>
            <a:r>
              <a:rPr lang="en-US" dirty="0"/>
              <a:t>At beginning and end of shift</a:t>
            </a:r>
          </a:p>
          <a:p>
            <a:pPr marL="1143000" lvl="1" indent="-457200"/>
            <a:r>
              <a:rPr lang="en-US" b="0" dirty="0"/>
              <a:t>Before and after patient contact</a:t>
            </a:r>
          </a:p>
          <a:p>
            <a:pPr marL="1143000" lvl="1" indent="-457200"/>
            <a:r>
              <a:rPr lang="en-US" dirty="0"/>
              <a:t>Before handling food</a:t>
            </a:r>
          </a:p>
          <a:p>
            <a:pPr marL="1143000" lvl="1" indent="-457200"/>
            <a:r>
              <a:rPr lang="en-US" b="0" dirty="0"/>
              <a:t>After using the bathroom (handwashing)</a:t>
            </a:r>
          </a:p>
          <a:p>
            <a:pPr marL="1143000" lvl="1" indent="-457200"/>
            <a:r>
              <a:rPr lang="en-US" dirty="0"/>
              <a:t>After coming hair, eating, drinking, using tissue</a:t>
            </a:r>
          </a:p>
          <a:p>
            <a:pPr marL="1143000" lvl="1" indent="-457200"/>
            <a:r>
              <a:rPr lang="en-US" b="0" dirty="0"/>
              <a:t>After touching anything soiled</a:t>
            </a:r>
          </a:p>
          <a:p>
            <a:pPr marL="1143000" lvl="1" indent="-457200"/>
            <a:r>
              <a:rPr lang="en-US" dirty="0"/>
              <a:t>After removing gloves</a:t>
            </a:r>
            <a:endParaRPr lang="en-US" b="0" dirty="0"/>
          </a:p>
        </p:txBody>
      </p:sp>
      <p:pic>
        <p:nvPicPr>
          <p:cNvPr id="4" name="Picture 3" descr="A person washing their hands under a faucet&#10;&#10;Description automatically generated">
            <a:extLst>
              <a:ext uri="{FF2B5EF4-FFF2-40B4-BE49-F238E27FC236}">
                <a16:creationId xmlns:a16="http://schemas.microsoft.com/office/drawing/2014/main" id="{00E5E468-29CA-2D65-57C7-6B332D8EB2EE}"/>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4130" r="2074"/>
          <a:stretch/>
        </p:blipFill>
        <p:spPr>
          <a:xfrm>
            <a:off x="7895650" y="464322"/>
            <a:ext cx="3738496" cy="2775094"/>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CF9752E3-B02C-049E-CA5D-A9AABF0102CF}"/>
              </a:ext>
            </a:extLst>
          </p:cNvPr>
          <p:cNvSpPr txBox="1"/>
          <p:nvPr/>
        </p:nvSpPr>
        <p:spPr>
          <a:xfrm>
            <a:off x="7895650" y="3008584"/>
            <a:ext cx="3223454" cy="230832"/>
          </a:xfrm>
          <a:prstGeom prst="rect">
            <a:avLst/>
          </a:prstGeom>
          <a:noFill/>
        </p:spPr>
        <p:txBody>
          <a:bodyPr wrap="square" rtlCol="0">
            <a:spAutoFit/>
          </a:bodyPr>
          <a:lstStyle/>
          <a:p>
            <a:r>
              <a:rPr lang="en-US" sz="900" dirty="0">
                <a:hlinkClick r:id="rId3" tooltip="http://www.tasnimnews.com/en/news/2015/09/17/862705/antibacterial-soap-no-better-than-regular-soap"/>
              </a:rPr>
              <a:t>This Photo</a:t>
            </a:r>
            <a:r>
              <a:rPr lang="en-US" sz="900" dirty="0"/>
              <a:t> by Unknown Author is licensed under </a:t>
            </a:r>
            <a:r>
              <a:rPr lang="en-US" sz="900" dirty="0">
                <a:hlinkClick r:id="rId4" tooltip="https://creativecommons.org/licenses/by/3.0/"/>
              </a:rPr>
              <a:t>CC BY</a:t>
            </a:r>
            <a:endParaRPr lang="en-US" sz="900" dirty="0"/>
          </a:p>
        </p:txBody>
      </p:sp>
      <p:pic>
        <p:nvPicPr>
          <p:cNvPr id="6" name="Picture 5" descr="A close-up of a person's hands&#10;&#10;Description automatically generated">
            <a:extLst>
              <a:ext uri="{FF2B5EF4-FFF2-40B4-BE49-F238E27FC236}">
                <a16:creationId xmlns:a16="http://schemas.microsoft.com/office/drawing/2014/main" id="{D2976D36-1234-82A0-EBD0-A6FCD9C564B8}"/>
              </a:ext>
            </a:extLst>
          </p:cNvPr>
          <p:cNvPicPr>
            <a:picLocks noChangeAspect="1"/>
          </p:cNvPicPr>
          <p:nvPr/>
        </p:nvPicPr>
        <p:blipFill rotWithShape="1">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22597" r="1" b="1"/>
          <a:stretch/>
        </p:blipFill>
        <p:spPr>
          <a:xfrm>
            <a:off x="7895650" y="3371120"/>
            <a:ext cx="3738496" cy="3139467"/>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452AA705-93C6-E7B3-8396-CC226669ACD2}"/>
              </a:ext>
            </a:extLst>
          </p:cNvPr>
          <p:cNvSpPr txBox="1"/>
          <p:nvPr/>
        </p:nvSpPr>
        <p:spPr>
          <a:xfrm>
            <a:off x="7854696" y="6278262"/>
            <a:ext cx="2985710" cy="230832"/>
          </a:xfrm>
          <a:prstGeom prst="rect">
            <a:avLst/>
          </a:prstGeom>
          <a:noFill/>
        </p:spPr>
        <p:txBody>
          <a:bodyPr wrap="square" rtlCol="0">
            <a:spAutoFit/>
          </a:bodyPr>
          <a:lstStyle/>
          <a:p>
            <a:pPr algn="r">
              <a:spcAft>
                <a:spcPts val="600"/>
              </a:spcAft>
            </a:pPr>
            <a:r>
              <a:rPr lang="en-US" sz="900" dirty="0">
                <a:solidFill>
                  <a:schemeClr val="tx1">
                    <a:lumMod val="60000"/>
                    <a:lumOff val="40000"/>
                  </a:schemeClr>
                </a:solidFill>
                <a:hlinkClick r:id="rId6" tooltip="https://www.bmj.com/content/351/bmj.h3728/">
                  <a:extLst>
                    <a:ext uri="{A12FA001-AC4F-418D-AE19-62706E023703}">
                      <ahyp:hlinkClr xmlns:ahyp="http://schemas.microsoft.com/office/drawing/2018/hyperlinkcolor" val="tx"/>
                    </a:ext>
                  </a:extLst>
                </a:hlinkClick>
              </a:rPr>
              <a:t>This Photo</a:t>
            </a:r>
            <a:r>
              <a:rPr lang="en-US" sz="900" dirty="0">
                <a:solidFill>
                  <a:schemeClr val="tx1">
                    <a:lumMod val="60000"/>
                    <a:lumOff val="40000"/>
                  </a:schemeClr>
                </a:solidFill>
              </a:rPr>
              <a:t> </a:t>
            </a:r>
            <a:r>
              <a:rPr lang="en-US" sz="900" dirty="0">
                <a:solidFill>
                  <a:srgbClr val="002060"/>
                </a:solidFill>
              </a:rPr>
              <a:t>by Unknown Author is licensed under </a:t>
            </a:r>
            <a:r>
              <a:rPr lang="en-US" sz="900" dirty="0">
                <a:solidFill>
                  <a:schemeClr val="tx1">
                    <a:lumMod val="60000"/>
                    <a:lumOff val="40000"/>
                  </a:schemeClr>
                </a:solidFill>
                <a:hlinkClick r:id="rId4" tooltip="https://creativecommons.org/licenses/by/3.0/">
                  <a:extLst>
                    <a:ext uri="{A12FA001-AC4F-418D-AE19-62706E023703}">
                      <ahyp:hlinkClr xmlns:ahyp="http://schemas.microsoft.com/office/drawing/2018/hyperlinkcolor" val="tx"/>
                    </a:ext>
                  </a:extLst>
                </a:hlinkClick>
              </a:rPr>
              <a:t>CC BY</a:t>
            </a:r>
            <a:endParaRPr lang="en-US" sz="900" dirty="0">
              <a:solidFill>
                <a:schemeClr val="tx1">
                  <a:lumMod val="60000"/>
                  <a:lumOff val="40000"/>
                </a:schemeClr>
              </a:solidFill>
            </a:endParaRPr>
          </a:p>
        </p:txBody>
      </p:sp>
    </p:spTree>
    <p:extLst>
      <p:ext uri="{BB962C8B-B14F-4D97-AF65-F5344CB8AC3E}">
        <p14:creationId xmlns:p14="http://schemas.microsoft.com/office/powerpoint/2010/main" val="132630183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A7EED-94CA-25C9-6534-88B70DB729CD}"/>
              </a:ext>
            </a:extLst>
          </p:cNvPr>
          <p:cNvSpPr>
            <a:spLocks noGrp="1"/>
          </p:cNvSpPr>
          <p:nvPr>
            <p:ph type="title"/>
          </p:nvPr>
        </p:nvSpPr>
        <p:spPr>
          <a:xfrm>
            <a:off x="673608" y="223491"/>
            <a:ext cx="10515600" cy="1003565"/>
          </a:xfrm>
        </p:spPr>
        <p:txBody>
          <a:bodyPr/>
          <a:lstStyle/>
          <a:p>
            <a:r>
              <a:rPr lang="en-US" dirty="0"/>
              <a:t>Infection Control Practices</a:t>
            </a:r>
          </a:p>
        </p:txBody>
      </p:sp>
      <p:sp>
        <p:nvSpPr>
          <p:cNvPr id="3" name="Content Placeholder 2">
            <a:extLst>
              <a:ext uri="{FF2B5EF4-FFF2-40B4-BE49-F238E27FC236}">
                <a16:creationId xmlns:a16="http://schemas.microsoft.com/office/drawing/2014/main" id="{C81496A9-E9A6-337C-4FC4-FAB09E644C67}"/>
              </a:ext>
            </a:extLst>
          </p:cNvPr>
          <p:cNvSpPr>
            <a:spLocks noGrp="1"/>
          </p:cNvSpPr>
          <p:nvPr>
            <p:ph idx="1"/>
          </p:nvPr>
        </p:nvSpPr>
        <p:spPr>
          <a:xfrm>
            <a:off x="673608" y="1453907"/>
            <a:ext cx="7181088" cy="4351338"/>
          </a:xfrm>
        </p:spPr>
        <p:txBody>
          <a:bodyPr>
            <a:normAutofit/>
          </a:bodyPr>
          <a:lstStyle/>
          <a:p>
            <a:pPr marL="457200" indent="-457200">
              <a:buFont typeface="Arial" panose="020B0604020202020204" pitchFamily="34" charset="0"/>
              <a:buChar char="•"/>
            </a:pPr>
            <a:r>
              <a:rPr lang="en-US" dirty="0"/>
              <a:t>Apply standard precautions</a:t>
            </a:r>
          </a:p>
          <a:p>
            <a:pPr marL="457200" indent="-457200">
              <a:buFont typeface="Arial" panose="020B0604020202020204" pitchFamily="34" charset="0"/>
              <a:buChar char="•"/>
            </a:pPr>
            <a:r>
              <a:rPr lang="en-US" dirty="0"/>
              <a:t>Medical asepsis</a:t>
            </a:r>
          </a:p>
          <a:p>
            <a:pPr marL="1143000" lvl="1" indent="-457200"/>
            <a:r>
              <a:rPr lang="en-US" dirty="0"/>
              <a:t>Housekeeping: keeping environment clean</a:t>
            </a:r>
          </a:p>
          <a:p>
            <a:pPr marL="1143000" lvl="1" indent="-457200"/>
            <a:r>
              <a:rPr lang="en-US" b="0" dirty="0"/>
              <a:t>Handle and dispose of soiled materials appropriately</a:t>
            </a:r>
          </a:p>
          <a:p>
            <a:pPr marL="1143000" lvl="1" indent="-457200"/>
            <a:r>
              <a:rPr lang="en-US" dirty="0"/>
              <a:t>Keep linen away from clothing</a:t>
            </a:r>
          </a:p>
          <a:p>
            <a:pPr marL="1143000" lvl="1" indent="-457200"/>
            <a:r>
              <a:rPr lang="en-US" b="0" dirty="0"/>
              <a:t>Never place used linen on the floor</a:t>
            </a:r>
          </a:p>
          <a:p>
            <a:pPr marL="1143000" lvl="1" indent="-457200"/>
            <a:r>
              <a:rPr lang="en-US" dirty="0"/>
              <a:t>If clean linen falls on the floor, place in soiled linen container</a:t>
            </a:r>
            <a:endParaRPr lang="en-US" b="0" dirty="0"/>
          </a:p>
        </p:txBody>
      </p:sp>
      <p:pic>
        <p:nvPicPr>
          <p:cNvPr id="9" name="Picture 8" descr="A person in a hospital gown&#10;&#10;Description automatically generated">
            <a:extLst>
              <a:ext uri="{FF2B5EF4-FFF2-40B4-BE49-F238E27FC236}">
                <a16:creationId xmlns:a16="http://schemas.microsoft.com/office/drawing/2014/main" id="{F64430D0-FD82-057D-EB95-74CDDC7B967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914611" y="1227056"/>
            <a:ext cx="3603781" cy="48050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Box 9">
            <a:extLst>
              <a:ext uri="{FF2B5EF4-FFF2-40B4-BE49-F238E27FC236}">
                <a16:creationId xmlns:a16="http://schemas.microsoft.com/office/drawing/2014/main" id="{80297C45-1598-A0D5-908C-8CC692A656FB}"/>
              </a:ext>
            </a:extLst>
          </p:cNvPr>
          <p:cNvSpPr txBox="1"/>
          <p:nvPr/>
        </p:nvSpPr>
        <p:spPr>
          <a:xfrm>
            <a:off x="7854696" y="6032096"/>
            <a:ext cx="3252216" cy="230832"/>
          </a:xfrm>
          <a:prstGeom prst="rect">
            <a:avLst/>
          </a:prstGeom>
          <a:noFill/>
        </p:spPr>
        <p:txBody>
          <a:bodyPr wrap="square" rtlCol="0">
            <a:spAutoFit/>
          </a:bodyPr>
          <a:lstStyle/>
          <a:p>
            <a:r>
              <a:rPr lang="en-US" sz="900" dirty="0">
                <a:hlinkClick r:id="rId3" tooltip="https://ecampusontario.pressbooks.pub/introductiontoipcp/chapter/maintaining-a-healthy-workplace-environment/"/>
              </a:rPr>
              <a:t>This Photo</a:t>
            </a:r>
            <a:r>
              <a:rPr lang="en-US" sz="900" dirty="0"/>
              <a:t> by Unknown Author is licensed under </a:t>
            </a:r>
            <a:r>
              <a:rPr lang="en-US" sz="900" dirty="0">
                <a:hlinkClick r:id="rId4" tooltip="https://creativecommons.org/licenses/by-nc/3.0/"/>
              </a:rPr>
              <a:t>CC BY-NC</a:t>
            </a:r>
            <a:endParaRPr lang="en-US" sz="900" dirty="0"/>
          </a:p>
        </p:txBody>
      </p:sp>
    </p:spTree>
    <p:extLst>
      <p:ext uri="{BB962C8B-B14F-4D97-AF65-F5344CB8AC3E}">
        <p14:creationId xmlns:p14="http://schemas.microsoft.com/office/powerpoint/2010/main" val="260217286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A7EED-94CA-25C9-6534-88B70DB729CD}"/>
              </a:ext>
            </a:extLst>
          </p:cNvPr>
          <p:cNvSpPr>
            <a:spLocks noGrp="1"/>
          </p:cNvSpPr>
          <p:nvPr>
            <p:ph type="title"/>
          </p:nvPr>
        </p:nvSpPr>
        <p:spPr>
          <a:xfrm>
            <a:off x="673608" y="223491"/>
            <a:ext cx="10515600" cy="799007"/>
          </a:xfrm>
        </p:spPr>
        <p:txBody>
          <a:bodyPr>
            <a:normAutofit/>
          </a:bodyPr>
          <a:lstStyle/>
          <a:p>
            <a:r>
              <a:rPr lang="en-US" sz="4000" dirty="0"/>
              <a:t>Infection Control Practices</a:t>
            </a:r>
          </a:p>
        </p:txBody>
      </p:sp>
      <p:sp>
        <p:nvSpPr>
          <p:cNvPr id="3" name="Content Placeholder 2">
            <a:extLst>
              <a:ext uri="{FF2B5EF4-FFF2-40B4-BE49-F238E27FC236}">
                <a16:creationId xmlns:a16="http://schemas.microsoft.com/office/drawing/2014/main" id="{C81496A9-E9A6-337C-4FC4-FAB09E644C67}"/>
              </a:ext>
            </a:extLst>
          </p:cNvPr>
          <p:cNvSpPr>
            <a:spLocks noGrp="1"/>
          </p:cNvSpPr>
          <p:nvPr>
            <p:ph idx="1"/>
          </p:nvPr>
        </p:nvSpPr>
        <p:spPr>
          <a:xfrm>
            <a:off x="552450" y="1170432"/>
            <a:ext cx="7059930" cy="5464077"/>
          </a:xfrm>
        </p:spPr>
        <p:txBody>
          <a:bodyPr>
            <a:normAutofit fontScale="77500" lnSpcReduction="20000"/>
          </a:bodyPr>
          <a:lstStyle/>
          <a:p>
            <a:r>
              <a:rPr lang="en-US" dirty="0"/>
              <a:t>Use of gloves</a:t>
            </a:r>
          </a:p>
          <a:p>
            <a:pPr marL="457200" indent="-457200">
              <a:buFont typeface="Arial" panose="020B0604020202020204" pitchFamily="34" charset="0"/>
              <a:buChar char="•"/>
            </a:pPr>
            <a:r>
              <a:rPr lang="en-US" b="0" dirty="0"/>
              <a:t>When potential of blood or body fluid contact</a:t>
            </a:r>
          </a:p>
          <a:p>
            <a:pPr marL="457200" indent="-457200">
              <a:buFont typeface="Arial" panose="020B0604020202020204" pitchFamily="34" charset="0"/>
              <a:buChar char="•"/>
            </a:pPr>
            <a:r>
              <a:rPr lang="en-US" b="0" dirty="0"/>
              <a:t>When in contact with mucous membranes (Ex: mouth)</a:t>
            </a:r>
          </a:p>
          <a:p>
            <a:pPr marL="457200" indent="-457200">
              <a:buFont typeface="Arial" panose="020B0604020202020204" pitchFamily="34" charset="0"/>
              <a:buChar char="•"/>
            </a:pPr>
            <a:r>
              <a:rPr lang="en-US" b="0" dirty="0"/>
              <a:t>When in contact with broken skin</a:t>
            </a:r>
          </a:p>
          <a:p>
            <a:pPr marL="457200" indent="-457200">
              <a:buFont typeface="Arial" panose="020B0604020202020204" pitchFamily="34" charset="0"/>
              <a:buChar char="•"/>
            </a:pPr>
            <a:r>
              <a:rPr lang="en-US" b="0" dirty="0"/>
              <a:t>When handling used linens</a:t>
            </a:r>
          </a:p>
          <a:p>
            <a:pPr marL="457200" indent="-457200">
              <a:buFont typeface="Arial" panose="020B0604020202020204" pitchFamily="34" charset="0"/>
              <a:buChar char="•"/>
            </a:pPr>
            <a:r>
              <a:rPr lang="en-US" b="0" dirty="0"/>
              <a:t>When touching soiled clothing</a:t>
            </a:r>
          </a:p>
          <a:p>
            <a:pPr marL="457200" indent="-457200">
              <a:buFont typeface="Arial" panose="020B0604020202020204" pitchFamily="34" charset="0"/>
              <a:buChar char="•"/>
            </a:pPr>
            <a:r>
              <a:rPr lang="en-US" b="0" dirty="0"/>
              <a:t>When handling contaminated equipment like </a:t>
            </a:r>
          </a:p>
          <a:p>
            <a:pPr marL="457200" indent="-457200">
              <a:spcAft>
                <a:spcPts val="1200"/>
              </a:spcAft>
              <a:buFont typeface="Arial" panose="020B0604020202020204" pitchFamily="34" charset="0"/>
              <a:buChar char="•"/>
            </a:pPr>
            <a:r>
              <a:rPr lang="en-US" b="0" dirty="0"/>
              <a:t>When handling trash</a:t>
            </a:r>
          </a:p>
          <a:p>
            <a:r>
              <a:rPr lang="en-US" dirty="0"/>
              <a:t>Removing gloves properly</a:t>
            </a:r>
          </a:p>
          <a:p>
            <a:pPr marL="457200" indent="-457200">
              <a:buFont typeface="Arial" panose="020B0604020202020204" pitchFamily="34" charset="0"/>
              <a:buChar char="•"/>
            </a:pPr>
            <a:r>
              <a:rPr lang="en-US" b="0" dirty="0"/>
              <a:t>Glove to glove: </a:t>
            </a:r>
          </a:p>
          <a:p>
            <a:pPr marL="1143000" lvl="1" indent="-457200"/>
            <a:r>
              <a:rPr lang="en-US" dirty="0"/>
              <a:t>When removing the 1</a:t>
            </a:r>
            <a:r>
              <a:rPr lang="en-US" baseline="30000" dirty="0"/>
              <a:t>st</a:t>
            </a:r>
            <a:r>
              <a:rPr lang="en-US" dirty="0"/>
              <a:t> glove, don’t touch skin with glove. Grasp the glove at the palm, touching only glove to glove.</a:t>
            </a:r>
          </a:p>
          <a:p>
            <a:pPr marL="457200" indent="-457200">
              <a:buFont typeface="Arial" panose="020B0604020202020204" pitchFamily="34" charset="0"/>
              <a:buChar char="•"/>
            </a:pPr>
            <a:r>
              <a:rPr lang="en-US" b="0" dirty="0"/>
              <a:t>Skin to skin</a:t>
            </a:r>
          </a:p>
          <a:p>
            <a:pPr marL="1143000" lvl="1" indent="-457200"/>
            <a:r>
              <a:rPr lang="en-US" dirty="0"/>
              <a:t>When removing the 2</a:t>
            </a:r>
            <a:r>
              <a:rPr lang="en-US" baseline="30000" dirty="0"/>
              <a:t>nd</a:t>
            </a:r>
            <a:r>
              <a:rPr lang="en-US" dirty="0"/>
              <a:t> glove, slip fingers from ungloved hand under the glove, touching only skin to skin</a:t>
            </a:r>
          </a:p>
        </p:txBody>
      </p:sp>
      <p:pic>
        <p:nvPicPr>
          <p:cNvPr id="16" name="Picture 15" descr="Graphical user interface, application, Word&#10;&#10;Description automatically generated">
            <a:extLst>
              <a:ext uri="{FF2B5EF4-FFF2-40B4-BE49-F238E27FC236}">
                <a16:creationId xmlns:a16="http://schemas.microsoft.com/office/drawing/2014/main" id="{29B48C16-BE0D-7BC3-22C9-C60F29304FB8}"/>
              </a:ext>
            </a:extLst>
          </p:cNvPr>
          <p:cNvPicPr>
            <a:picLocks noChangeAspect="1"/>
          </p:cNvPicPr>
          <p:nvPr/>
        </p:nvPicPr>
        <p:blipFill rotWithShape="1">
          <a:blip r:embed="rId2"/>
          <a:srcRect l="77835" t="25706" r="7470" b="14055"/>
          <a:stretch/>
        </p:blipFill>
        <p:spPr bwMode="auto">
          <a:xfrm>
            <a:off x="8082707" y="725273"/>
            <a:ext cx="3435685" cy="2377259"/>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pic>
        <p:nvPicPr>
          <p:cNvPr id="17" name="Picture 16" descr="Graphical user interface, application, Word&#10;&#10;Description automatically generated">
            <a:extLst>
              <a:ext uri="{FF2B5EF4-FFF2-40B4-BE49-F238E27FC236}">
                <a16:creationId xmlns:a16="http://schemas.microsoft.com/office/drawing/2014/main" id="{CF9189F5-D5BA-B784-EFCB-6F2B1993C887}"/>
              </a:ext>
            </a:extLst>
          </p:cNvPr>
          <p:cNvPicPr>
            <a:picLocks noChangeAspect="1"/>
          </p:cNvPicPr>
          <p:nvPr/>
        </p:nvPicPr>
        <p:blipFill rotWithShape="1">
          <a:blip r:embed="rId3"/>
          <a:srcRect l="80852" t="26020" r="6122" b="14152"/>
          <a:stretch/>
        </p:blipFill>
        <p:spPr bwMode="auto">
          <a:xfrm>
            <a:off x="8073663" y="3429000"/>
            <a:ext cx="3453771" cy="2677349"/>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18" name="TextBox 17">
            <a:extLst>
              <a:ext uri="{FF2B5EF4-FFF2-40B4-BE49-F238E27FC236}">
                <a16:creationId xmlns:a16="http://schemas.microsoft.com/office/drawing/2014/main" id="{7CFC0F6C-2C6F-D7A3-3B31-FA39E85DEBA7}"/>
              </a:ext>
            </a:extLst>
          </p:cNvPr>
          <p:cNvSpPr txBox="1"/>
          <p:nvPr/>
        </p:nvSpPr>
        <p:spPr>
          <a:xfrm>
            <a:off x="8082707" y="6106349"/>
            <a:ext cx="2237117"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Tw Cen MT" panose="020B0602020104020603"/>
                <a:ea typeface="+mn-ea"/>
                <a:cs typeface="+mn-cs"/>
              </a:rPr>
              <a:t>Photos by Diane Andersen Sibley, 2023</a:t>
            </a:r>
          </a:p>
        </p:txBody>
      </p:sp>
    </p:spTree>
    <p:extLst>
      <p:ext uri="{BB962C8B-B14F-4D97-AF65-F5344CB8AC3E}">
        <p14:creationId xmlns:p14="http://schemas.microsoft.com/office/powerpoint/2010/main" val="234906055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A7EED-94CA-25C9-6534-88B70DB729CD}"/>
              </a:ext>
            </a:extLst>
          </p:cNvPr>
          <p:cNvSpPr>
            <a:spLocks noGrp="1"/>
          </p:cNvSpPr>
          <p:nvPr>
            <p:ph type="title"/>
          </p:nvPr>
        </p:nvSpPr>
        <p:spPr>
          <a:xfrm>
            <a:off x="673608" y="223491"/>
            <a:ext cx="10515600" cy="1003565"/>
          </a:xfrm>
        </p:spPr>
        <p:txBody>
          <a:bodyPr/>
          <a:lstStyle/>
          <a:p>
            <a:r>
              <a:rPr lang="en-US" dirty="0"/>
              <a:t>Infection Control Practices</a:t>
            </a:r>
          </a:p>
        </p:txBody>
      </p:sp>
      <p:sp>
        <p:nvSpPr>
          <p:cNvPr id="3" name="Content Placeholder 2">
            <a:extLst>
              <a:ext uri="{FF2B5EF4-FFF2-40B4-BE49-F238E27FC236}">
                <a16:creationId xmlns:a16="http://schemas.microsoft.com/office/drawing/2014/main" id="{C81496A9-E9A6-337C-4FC4-FAB09E644C67}"/>
              </a:ext>
            </a:extLst>
          </p:cNvPr>
          <p:cNvSpPr>
            <a:spLocks noGrp="1"/>
          </p:cNvSpPr>
          <p:nvPr>
            <p:ph idx="1"/>
          </p:nvPr>
        </p:nvSpPr>
        <p:spPr>
          <a:xfrm>
            <a:off x="673608" y="1326555"/>
            <a:ext cx="7059930" cy="4306222"/>
          </a:xfrm>
        </p:spPr>
        <p:txBody>
          <a:bodyPr>
            <a:normAutofit/>
          </a:bodyPr>
          <a:lstStyle/>
          <a:p>
            <a:pPr marL="457200" indent="-457200">
              <a:buFont typeface="Arial" panose="020B0604020202020204" pitchFamily="34" charset="0"/>
              <a:buChar char="•"/>
            </a:pPr>
            <a:r>
              <a:rPr lang="en-US" dirty="0"/>
              <a:t>Disinfect supplies and equipment</a:t>
            </a:r>
          </a:p>
          <a:p>
            <a:pPr marL="1143000" lvl="1" indent="-457200"/>
            <a:r>
              <a:rPr lang="en-US" dirty="0"/>
              <a:t>Disinfecting kills most microorganisms</a:t>
            </a:r>
            <a:endParaRPr lang="en-US" b="0" dirty="0"/>
          </a:p>
          <a:p>
            <a:pPr marL="457200" indent="-457200">
              <a:buFont typeface="Arial" panose="020B0604020202020204" pitchFamily="34" charset="0"/>
              <a:buChar char="•"/>
            </a:pPr>
            <a:r>
              <a:rPr lang="en-US" dirty="0"/>
              <a:t>Some equipment requires sterilization</a:t>
            </a:r>
          </a:p>
          <a:p>
            <a:pPr marL="1143000" lvl="1" indent="-457200"/>
            <a:r>
              <a:rPr lang="en-US" dirty="0"/>
              <a:t>Sterilization kills all microorganisms</a:t>
            </a:r>
            <a:endParaRPr lang="en-US" b="0" dirty="0"/>
          </a:p>
        </p:txBody>
      </p:sp>
      <p:pic>
        <p:nvPicPr>
          <p:cNvPr id="5" name="Picture 4" descr="A person wearing gloves and cleaning a door handle&#10;&#10;Description automatically generated">
            <a:extLst>
              <a:ext uri="{FF2B5EF4-FFF2-40B4-BE49-F238E27FC236}">
                <a16:creationId xmlns:a16="http://schemas.microsoft.com/office/drawing/2014/main" id="{47132B93-6558-84E9-8A52-11E7E4E5263D}"/>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6230"/>
          <a:stretch/>
        </p:blipFill>
        <p:spPr>
          <a:xfrm>
            <a:off x="7818120" y="517283"/>
            <a:ext cx="3904162" cy="2779166"/>
          </a:xfrm>
          <a:prstGeom prst="rect">
            <a:avLst/>
          </a:prstGeom>
        </p:spPr>
      </p:pic>
      <p:sp>
        <p:nvSpPr>
          <p:cNvPr id="6" name="TextBox 5">
            <a:extLst>
              <a:ext uri="{FF2B5EF4-FFF2-40B4-BE49-F238E27FC236}">
                <a16:creationId xmlns:a16="http://schemas.microsoft.com/office/drawing/2014/main" id="{D96DBCD9-3FEF-914D-1FB9-EA9E7C5D0DA1}"/>
              </a:ext>
            </a:extLst>
          </p:cNvPr>
          <p:cNvSpPr txBox="1"/>
          <p:nvPr/>
        </p:nvSpPr>
        <p:spPr>
          <a:xfrm>
            <a:off x="7783830" y="3082752"/>
            <a:ext cx="3972742" cy="230832"/>
          </a:xfrm>
          <a:prstGeom prst="rect">
            <a:avLst/>
          </a:prstGeom>
          <a:noFill/>
        </p:spPr>
        <p:txBody>
          <a:bodyPr wrap="square" rtlCol="0">
            <a:spAutoFit/>
          </a:bodyPr>
          <a:lstStyle/>
          <a:p>
            <a:r>
              <a:rPr lang="en-US" sz="900" dirty="0">
                <a:hlinkClick r:id="rId3" tooltip="https://www.portaldeinocuidad.com/web/limpieza-y-desinfeccion-covid-19/covid-19-limpieza-y-desinfeccion/"/>
              </a:rPr>
              <a:t>This Photo</a:t>
            </a:r>
            <a:r>
              <a:rPr lang="en-US" sz="900" dirty="0"/>
              <a:t> by Unknown Author is licensed under </a:t>
            </a:r>
            <a:r>
              <a:rPr lang="en-US" sz="900" dirty="0">
                <a:hlinkClick r:id="rId4" tooltip="https://creativecommons.org/licenses/by-nc-sa/3.0/"/>
              </a:rPr>
              <a:t>CC BY-SA-NC</a:t>
            </a:r>
            <a:endParaRPr lang="en-US" sz="900" dirty="0"/>
          </a:p>
        </p:txBody>
      </p:sp>
      <p:pic>
        <p:nvPicPr>
          <p:cNvPr id="14" name="Picture 13" descr="A stethoscope on a black background&#10;&#10;Description automatically generated">
            <a:extLst>
              <a:ext uri="{FF2B5EF4-FFF2-40B4-BE49-F238E27FC236}">
                <a16:creationId xmlns:a16="http://schemas.microsoft.com/office/drawing/2014/main" id="{CA3EADCC-F2F5-9BEC-3614-B40BF0BE38F8}"/>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2568687" y="3429000"/>
            <a:ext cx="3269772" cy="2828353"/>
          </a:xfrm>
          <a:prstGeom prst="rect">
            <a:avLst/>
          </a:prstGeom>
        </p:spPr>
      </p:pic>
      <p:sp>
        <p:nvSpPr>
          <p:cNvPr id="15" name="TextBox 14">
            <a:extLst>
              <a:ext uri="{FF2B5EF4-FFF2-40B4-BE49-F238E27FC236}">
                <a16:creationId xmlns:a16="http://schemas.microsoft.com/office/drawing/2014/main" id="{9F56A064-4E0C-256A-1EA0-7B1F90F3A7D2}"/>
              </a:ext>
            </a:extLst>
          </p:cNvPr>
          <p:cNvSpPr txBox="1"/>
          <p:nvPr/>
        </p:nvSpPr>
        <p:spPr>
          <a:xfrm>
            <a:off x="3013484" y="6168503"/>
            <a:ext cx="3200400" cy="230832"/>
          </a:xfrm>
          <a:prstGeom prst="rect">
            <a:avLst/>
          </a:prstGeom>
          <a:noFill/>
        </p:spPr>
        <p:txBody>
          <a:bodyPr wrap="square" rtlCol="0">
            <a:spAutoFit/>
          </a:bodyPr>
          <a:lstStyle/>
          <a:p>
            <a:r>
              <a:rPr lang="en-US" sz="900" dirty="0">
                <a:hlinkClick r:id="rId6" tooltip="https://en.wikipedia.org/wiki/Stethoscope"/>
              </a:rPr>
              <a:t>This Photo</a:t>
            </a:r>
            <a:r>
              <a:rPr lang="en-US" sz="900" dirty="0"/>
              <a:t> by Unknown Author is licensed under </a:t>
            </a:r>
            <a:r>
              <a:rPr lang="en-US" sz="900" dirty="0">
                <a:hlinkClick r:id="rId7" tooltip="https://creativecommons.org/licenses/by-sa/3.0/"/>
              </a:rPr>
              <a:t>CC BY-SA</a:t>
            </a:r>
            <a:endParaRPr lang="en-US" sz="900" dirty="0"/>
          </a:p>
        </p:txBody>
      </p:sp>
      <p:pic>
        <p:nvPicPr>
          <p:cNvPr id="7" name="Picture 6" descr="A group of containers with labels&#10;&#10;Description automatically generated">
            <a:extLst>
              <a:ext uri="{FF2B5EF4-FFF2-40B4-BE49-F238E27FC236}">
                <a16:creationId xmlns:a16="http://schemas.microsoft.com/office/drawing/2014/main" id="{5FC490A2-76D5-5ED7-F6A7-85D2D9F1D745}"/>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7317120" y="3792525"/>
            <a:ext cx="4874880" cy="2491394"/>
          </a:xfrm>
          <a:prstGeom prst="rect">
            <a:avLst/>
          </a:prstGeom>
        </p:spPr>
      </p:pic>
      <p:sp>
        <p:nvSpPr>
          <p:cNvPr id="8" name="TextBox 7">
            <a:extLst>
              <a:ext uri="{FF2B5EF4-FFF2-40B4-BE49-F238E27FC236}">
                <a16:creationId xmlns:a16="http://schemas.microsoft.com/office/drawing/2014/main" id="{28392052-76E5-130C-1A10-B5EC36011923}"/>
              </a:ext>
            </a:extLst>
          </p:cNvPr>
          <p:cNvSpPr txBox="1"/>
          <p:nvPr/>
        </p:nvSpPr>
        <p:spPr>
          <a:xfrm>
            <a:off x="7481148" y="6225301"/>
            <a:ext cx="4304508" cy="230832"/>
          </a:xfrm>
          <a:prstGeom prst="rect">
            <a:avLst/>
          </a:prstGeom>
          <a:noFill/>
        </p:spPr>
        <p:txBody>
          <a:bodyPr wrap="square" rtlCol="0">
            <a:spAutoFit/>
          </a:bodyPr>
          <a:lstStyle/>
          <a:p>
            <a:r>
              <a:rPr lang="en-US" sz="900" dirty="0">
                <a:hlinkClick r:id="rId9" tooltip="https://rebelem.com/covid-19-prevention/sani-cloth-types/"/>
              </a:rPr>
              <a:t>This Photo</a:t>
            </a:r>
            <a:r>
              <a:rPr lang="en-US" sz="900" dirty="0"/>
              <a:t> by Unknown Author is licensed under </a:t>
            </a:r>
            <a:r>
              <a:rPr lang="en-US" sz="900" dirty="0">
                <a:hlinkClick r:id="rId10" tooltip="https://creativecommons.org/licenses/by-nc-nd/3.0/"/>
              </a:rPr>
              <a:t>CC BY-NC-ND</a:t>
            </a:r>
            <a:endParaRPr lang="en-US" sz="900" dirty="0"/>
          </a:p>
        </p:txBody>
      </p:sp>
    </p:spTree>
    <p:extLst>
      <p:ext uri="{BB962C8B-B14F-4D97-AF65-F5344CB8AC3E}">
        <p14:creationId xmlns:p14="http://schemas.microsoft.com/office/powerpoint/2010/main" val="135391016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A7EED-94CA-25C9-6534-88B70DB729CD}"/>
              </a:ext>
            </a:extLst>
          </p:cNvPr>
          <p:cNvSpPr>
            <a:spLocks noGrp="1"/>
          </p:cNvSpPr>
          <p:nvPr>
            <p:ph type="title"/>
          </p:nvPr>
        </p:nvSpPr>
        <p:spPr>
          <a:xfrm>
            <a:off x="673608" y="223491"/>
            <a:ext cx="10515600" cy="1003565"/>
          </a:xfrm>
        </p:spPr>
        <p:txBody>
          <a:bodyPr/>
          <a:lstStyle/>
          <a:p>
            <a:r>
              <a:rPr lang="en-US" dirty="0"/>
              <a:t>Infection Control Practices</a:t>
            </a:r>
          </a:p>
        </p:txBody>
      </p:sp>
      <p:sp>
        <p:nvSpPr>
          <p:cNvPr id="3" name="Content Placeholder 2">
            <a:extLst>
              <a:ext uri="{FF2B5EF4-FFF2-40B4-BE49-F238E27FC236}">
                <a16:creationId xmlns:a16="http://schemas.microsoft.com/office/drawing/2014/main" id="{C81496A9-E9A6-337C-4FC4-FAB09E644C67}"/>
              </a:ext>
            </a:extLst>
          </p:cNvPr>
          <p:cNvSpPr>
            <a:spLocks noGrp="1"/>
          </p:cNvSpPr>
          <p:nvPr>
            <p:ph idx="1"/>
          </p:nvPr>
        </p:nvSpPr>
        <p:spPr>
          <a:xfrm>
            <a:off x="552450" y="1253330"/>
            <a:ext cx="6040374" cy="5193189"/>
          </a:xfrm>
        </p:spPr>
        <p:txBody>
          <a:bodyPr>
            <a:normAutofit/>
          </a:bodyPr>
          <a:lstStyle/>
          <a:p>
            <a:pPr marL="457200" indent="-457200">
              <a:buFont typeface="Arial" panose="020B0604020202020204" pitchFamily="34" charset="0"/>
              <a:buChar char="•"/>
            </a:pPr>
            <a:r>
              <a:rPr lang="en-US" dirty="0"/>
              <a:t>Handle food correctly</a:t>
            </a:r>
          </a:p>
          <a:p>
            <a:pPr marL="1143000" lvl="1" indent="-457200"/>
            <a:r>
              <a:rPr lang="en-US" dirty="0"/>
              <a:t>Wash hands before touching food tray</a:t>
            </a:r>
          </a:p>
          <a:p>
            <a:pPr marL="1143000" lvl="1" indent="-457200"/>
            <a:r>
              <a:rPr lang="en-US" b="0" dirty="0"/>
              <a:t>Do not touch food</a:t>
            </a:r>
          </a:p>
          <a:p>
            <a:pPr marL="1143000" lvl="1" indent="-457200"/>
            <a:r>
              <a:rPr lang="en-US" dirty="0"/>
              <a:t>Keep cold foods cold</a:t>
            </a:r>
          </a:p>
          <a:p>
            <a:pPr marL="1143000" lvl="1" indent="-457200"/>
            <a:r>
              <a:rPr lang="en-US" b="0" dirty="0"/>
              <a:t>Keep hot foods hot</a:t>
            </a:r>
          </a:p>
          <a:p>
            <a:pPr lvl="1" indent="0">
              <a:buNone/>
            </a:pPr>
            <a:endParaRPr lang="en-US" b="0" dirty="0"/>
          </a:p>
        </p:txBody>
      </p:sp>
      <p:pic>
        <p:nvPicPr>
          <p:cNvPr id="13" name="Picture 12" descr="A group of elderly people eating at a table&#10;&#10;Description automatically generated">
            <a:extLst>
              <a:ext uri="{FF2B5EF4-FFF2-40B4-BE49-F238E27FC236}">
                <a16:creationId xmlns:a16="http://schemas.microsoft.com/office/drawing/2014/main" id="{FCDC0506-27AB-FB39-A304-462DF65C072D}"/>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592824" y="1834507"/>
            <a:ext cx="4910328" cy="32735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TextBox 15">
            <a:extLst>
              <a:ext uri="{FF2B5EF4-FFF2-40B4-BE49-F238E27FC236}">
                <a16:creationId xmlns:a16="http://schemas.microsoft.com/office/drawing/2014/main" id="{5158B953-AD45-08E3-695F-16AB8678276C}"/>
              </a:ext>
            </a:extLst>
          </p:cNvPr>
          <p:cNvSpPr txBox="1"/>
          <p:nvPr/>
        </p:nvSpPr>
        <p:spPr>
          <a:xfrm>
            <a:off x="6592824" y="5108059"/>
            <a:ext cx="3258312" cy="230832"/>
          </a:xfrm>
          <a:prstGeom prst="rect">
            <a:avLst/>
          </a:prstGeom>
          <a:noFill/>
        </p:spPr>
        <p:txBody>
          <a:bodyPr wrap="square" rtlCol="0">
            <a:spAutoFit/>
          </a:bodyPr>
          <a:lstStyle/>
          <a:p>
            <a:r>
              <a:rPr lang="en-US" sz="900" dirty="0">
                <a:hlinkClick r:id="rId3" tooltip="https://flatworldknowledge.lardbucket.org/books/sociology-brief-edition-v1.0/s12-aging-and-the-elderly.html"/>
              </a:rPr>
              <a:t>This Photo</a:t>
            </a:r>
            <a:r>
              <a:rPr lang="en-US" sz="900" dirty="0"/>
              <a:t> by Unknown Author is licensed under </a:t>
            </a:r>
            <a:r>
              <a:rPr lang="en-US" sz="900" dirty="0">
                <a:hlinkClick r:id="rId4" tooltip="https://creativecommons.org/licenses/by-nc-sa/3.0/"/>
              </a:rPr>
              <a:t>CC BY-SA-NC</a:t>
            </a:r>
            <a:endParaRPr lang="en-US" sz="900" dirty="0"/>
          </a:p>
        </p:txBody>
      </p:sp>
    </p:spTree>
    <p:extLst>
      <p:ext uri="{BB962C8B-B14F-4D97-AF65-F5344CB8AC3E}">
        <p14:creationId xmlns:p14="http://schemas.microsoft.com/office/powerpoint/2010/main" val="402119088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A7EED-94CA-25C9-6534-88B70DB729CD}"/>
              </a:ext>
            </a:extLst>
          </p:cNvPr>
          <p:cNvSpPr>
            <a:spLocks noGrp="1"/>
          </p:cNvSpPr>
          <p:nvPr>
            <p:ph type="title"/>
          </p:nvPr>
        </p:nvSpPr>
        <p:spPr>
          <a:xfrm>
            <a:off x="673608" y="223491"/>
            <a:ext cx="10515600" cy="1003565"/>
          </a:xfrm>
        </p:spPr>
        <p:txBody>
          <a:bodyPr/>
          <a:lstStyle/>
          <a:p>
            <a:r>
              <a:rPr lang="en-US" dirty="0"/>
              <a:t>Infection Control Practices</a:t>
            </a:r>
          </a:p>
        </p:txBody>
      </p:sp>
      <p:sp>
        <p:nvSpPr>
          <p:cNvPr id="3" name="Content Placeholder 2">
            <a:extLst>
              <a:ext uri="{FF2B5EF4-FFF2-40B4-BE49-F238E27FC236}">
                <a16:creationId xmlns:a16="http://schemas.microsoft.com/office/drawing/2014/main" id="{C81496A9-E9A6-337C-4FC4-FAB09E644C67}"/>
              </a:ext>
            </a:extLst>
          </p:cNvPr>
          <p:cNvSpPr>
            <a:spLocks noGrp="1"/>
          </p:cNvSpPr>
          <p:nvPr>
            <p:ph idx="1"/>
          </p:nvPr>
        </p:nvSpPr>
        <p:spPr>
          <a:xfrm>
            <a:off x="552450" y="1253330"/>
            <a:ext cx="6040374" cy="5193189"/>
          </a:xfrm>
        </p:spPr>
        <p:txBody>
          <a:bodyPr>
            <a:normAutofit/>
          </a:bodyPr>
          <a:lstStyle/>
          <a:p>
            <a:pPr marL="457200" indent="-457200">
              <a:buFont typeface="Arial" panose="020B0604020202020204" pitchFamily="34" charset="0"/>
              <a:buChar char="•"/>
            </a:pPr>
            <a:r>
              <a:rPr lang="en-US" dirty="0"/>
              <a:t>Maintain your own health</a:t>
            </a:r>
          </a:p>
          <a:p>
            <a:pPr marL="1143000" lvl="1" indent="-457200"/>
            <a:r>
              <a:rPr lang="en-US" dirty="0"/>
              <a:t>Keeps immune system strong</a:t>
            </a:r>
          </a:p>
          <a:p>
            <a:pPr marL="1143000" lvl="1" indent="-457200"/>
            <a:r>
              <a:rPr lang="en-US" dirty="0"/>
              <a:t>Proper diet</a:t>
            </a:r>
          </a:p>
          <a:p>
            <a:pPr marL="1143000" lvl="1" indent="-457200"/>
            <a:r>
              <a:rPr lang="en-US" b="0" dirty="0"/>
              <a:t>Rest</a:t>
            </a:r>
          </a:p>
          <a:p>
            <a:pPr marL="1143000" lvl="1" indent="-457200"/>
            <a:r>
              <a:rPr lang="en-US" dirty="0"/>
              <a:t>Exercise</a:t>
            </a:r>
          </a:p>
          <a:p>
            <a:pPr marL="1143000" lvl="1" indent="-457200"/>
            <a:r>
              <a:rPr lang="en-US" b="0" dirty="0"/>
              <a:t>Mental health practices</a:t>
            </a:r>
          </a:p>
          <a:p>
            <a:pPr marL="1143000" lvl="1" indent="-457200"/>
            <a:r>
              <a:rPr lang="en-US" dirty="0"/>
              <a:t>Don’t go to work if ill</a:t>
            </a:r>
            <a:endParaRPr lang="en-US" b="0" dirty="0"/>
          </a:p>
          <a:p>
            <a:pPr lvl="1" indent="0">
              <a:buNone/>
            </a:pPr>
            <a:endParaRPr lang="en-US" b="0" dirty="0"/>
          </a:p>
        </p:txBody>
      </p:sp>
      <p:pic>
        <p:nvPicPr>
          <p:cNvPr id="5" name="Picture 4" descr="A group of food on a table&#10;&#10;Description automatically generated">
            <a:extLst>
              <a:ext uri="{FF2B5EF4-FFF2-40B4-BE49-F238E27FC236}">
                <a16:creationId xmlns:a16="http://schemas.microsoft.com/office/drawing/2014/main" id="{D751907A-181E-D63D-5A44-E875D3FE301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592824" y="1069848"/>
            <a:ext cx="4818734" cy="2735580"/>
          </a:xfrm>
          <a:prstGeom prst="rect">
            <a:avLst/>
          </a:prstGeom>
        </p:spPr>
      </p:pic>
      <p:sp>
        <p:nvSpPr>
          <p:cNvPr id="6" name="TextBox 5">
            <a:extLst>
              <a:ext uri="{FF2B5EF4-FFF2-40B4-BE49-F238E27FC236}">
                <a16:creationId xmlns:a16="http://schemas.microsoft.com/office/drawing/2014/main" id="{307C9981-6E15-F1E9-AABC-6039B0729A0C}"/>
              </a:ext>
            </a:extLst>
          </p:cNvPr>
          <p:cNvSpPr txBox="1"/>
          <p:nvPr/>
        </p:nvSpPr>
        <p:spPr>
          <a:xfrm>
            <a:off x="7011159" y="3574596"/>
            <a:ext cx="4559808" cy="230832"/>
          </a:xfrm>
          <a:prstGeom prst="rect">
            <a:avLst/>
          </a:prstGeom>
          <a:noFill/>
        </p:spPr>
        <p:txBody>
          <a:bodyPr wrap="square" rtlCol="0">
            <a:spAutoFit/>
          </a:bodyPr>
          <a:lstStyle/>
          <a:p>
            <a:r>
              <a:rPr lang="en-US" sz="900" dirty="0">
                <a:hlinkClick r:id="rId3" tooltip="http://jonahpraed27.wikidot.com/blog:143"/>
              </a:rPr>
              <a:t>This Photo</a:t>
            </a:r>
            <a:r>
              <a:rPr lang="en-US" sz="900" dirty="0"/>
              <a:t> by Unknown Author is licensed under </a:t>
            </a:r>
            <a:r>
              <a:rPr lang="en-US" sz="900" dirty="0">
                <a:hlinkClick r:id="rId4" tooltip="https://creativecommons.org/licenses/by-sa/3.0/"/>
              </a:rPr>
              <a:t>CC BY-SA</a:t>
            </a:r>
            <a:endParaRPr lang="en-US" sz="900" dirty="0"/>
          </a:p>
        </p:txBody>
      </p:sp>
      <p:pic>
        <p:nvPicPr>
          <p:cNvPr id="7" name="Picture 6" descr="A large brown dog lying on a sofa&#10;&#10;Description automatically generated">
            <a:extLst>
              <a:ext uri="{FF2B5EF4-FFF2-40B4-BE49-F238E27FC236}">
                <a16:creationId xmlns:a16="http://schemas.microsoft.com/office/drawing/2014/main" id="{2C1F5C76-A1FA-04FF-F8DF-BF7AA8398564}"/>
              </a:ext>
            </a:extLst>
          </p:cNvPr>
          <p:cNvPicPr>
            <a:picLocks noChangeAspect="1"/>
          </p:cNvPicPr>
          <p:nvPr/>
        </p:nvPicPr>
        <p:blipFill rotWithShape="1">
          <a:blip r:embed="rId5"/>
          <a:srcRect t="15492" r="2" b="8838"/>
          <a:stretch/>
        </p:blipFill>
        <p:spPr>
          <a:xfrm>
            <a:off x="7011159" y="4160519"/>
            <a:ext cx="4027938" cy="2286000"/>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436D5071-A30D-A8CF-AF48-EC168ABC1F03}"/>
              </a:ext>
            </a:extLst>
          </p:cNvPr>
          <p:cNvSpPr txBox="1"/>
          <p:nvPr/>
        </p:nvSpPr>
        <p:spPr>
          <a:xfrm>
            <a:off x="7011159" y="6454506"/>
            <a:ext cx="1907443" cy="230832"/>
          </a:xfrm>
          <a:prstGeom prst="rect">
            <a:avLst/>
          </a:prstGeom>
          <a:noFill/>
        </p:spPr>
        <p:txBody>
          <a:bodyPr wrap="square" rtlCol="0">
            <a:spAutoFit/>
          </a:bodyPr>
          <a:lstStyle/>
          <a:p>
            <a:r>
              <a:rPr lang="en-US" sz="900" dirty="0"/>
              <a:t>Photo by Diane Andersen Sibley</a:t>
            </a:r>
          </a:p>
        </p:txBody>
      </p:sp>
    </p:spTree>
    <p:extLst>
      <p:ext uri="{BB962C8B-B14F-4D97-AF65-F5344CB8AC3E}">
        <p14:creationId xmlns:p14="http://schemas.microsoft.com/office/powerpoint/2010/main" val="373034079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6485" y="1690688"/>
            <a:ext cx="11599333" cy="4449703"/>
          </a:xfrm>
        </p:spPr>
        <p:txBody>
          <a:bodyPr>
            <a:normAutofit/>
          </a:bodyPr>
          <a:lstStyle/>
          <a:p>
            <a:pPr marL="0" indent="0">
              <a:buNone/>
            </a:pPr>
            <a:r>
              <a:rPr lang="en-US" sz="2400" dirty="0">
                <a:cs typeface="Arial"/>
              </a:rPr>
              <a:t>Identify the ways in which healthcare workers can demonstrate personal and client safety use of Safety Data Sheets (SDS) and safety signs, symbols and labels</a:t>
            </a:r>
          </a:p>
          <a:p>
            <a:pPr marL="0" indent="0">
              <a:buNone/>
            </a:pPr>
            <a:r>
              <a:rPr lang="en-US" sz="2400" dirty="0">
                <a:cs typeface="Arial"/>
              </a:rPr>
              <a:t>	</a:t>
            </a:r>
          </a:p>
          <a:p>
            <a:pPr marL="342900" indent="-342900">
              <a:buFont typeface="Arial" panose="020B0604020202020204" pitchFamily="34" charset="0"/>
              <a:buChar char="•"/>
            </a:pPr>
            <a:r>
              <a:rPr lang="en-US" sz="2400" b="0" dirty="0">
                <a:cs typeface="Arial"/>
              </a:rPr>
              <a:t>Identify common safety issues/injuries and guidelines for prevention</a:t>
            </a:r>
          </a:p>
          <a:p>
            <a:pPr marL="342900" indent="-342900">
              <a:buFont typeface="Arial" panose="020B0604020202020204" pitchFamily="34" charset="0"/>
              <a:buChar char="•"/>
            </a:pPr>
            <a:r>
              <a:rPr lang="en-US" sz="2400" b="0" dirty="0">
                <a:cs typeface="Arial"/>
              </a:rPr>
              <a:t>List the principles of body mechanics for personal safety</a:t>
            </a:r>
          </a:p>
          <a:p>
            <a:pPr marL="342900" indent="-342900">
              <a:buFont typeface="Arial" panose="020B0604020202020204" pitchFamily="34" charset="0"/>
              <a:buChar char="•"/>
            </a:pPr>
            <a:r>
              <a:rPr lang="en-US" sz="2400" b="0" dirty="0">
                <a:cs typeface="Arial"/>
              </a:rPr>
              <a:t>List general guidelines for maintain good body mechanics</a:t>
            </a:r>
          </a:p>
          <a:p>
            <a:pPr marL="342900" indent="-342900">
              <a:buFont typeface="Arial" panose="020B0604020202020204" pitchFamily="34" charset="0"/>
              <a:buChar char="•"/>
            </a:pPr>
            <a:r>
              <a:rPr lang="en-US" sz="2400" b="0" dirty="0">
                <a:cs typeface="Arial"/>
              </a:rPr>
              <a:t>Identify correct techniques when lifting, pulling, pushing, and turning</a:t>
            </a:r>
          </a:p>
          <a:p>
            <a:pPr marL="342900" indent="-342900">
              <a:buFont typeface="Arial" panose="020B0604020202020204" pitchFamily="34" charset="0"/>
              <a:buChar char="•"/>
            </a:pPr>
            <a:r>
              <a:rPr lang="en-US" sz="2400" b="0" dirty="0">
                <a:cs typeface="Arial"/>
              </a:rPr>
              <a:t>Discuss safety equipment utilized in areas of healthcare</a:t>
            </a:r>
          </a:p>
          <a:p>
            <a:endParaRPr lang="en-US" dirty="0"/>
          </a:p>
        </p:txBody>
      </p:sp>
      <p:sp>
        <p:nvSpPr>
          <p:cNvPr id="2" name="Title 1"/>
          <p:cNvSpPr>
            <a:spLocks noGrp="1"/>
          </p:cNvSpPr>
          <p:nvPr>
            <p:ph type="title"/>
          </p:nvPr>
        </p:nvSpPr>
        <p:spPr>
          <a:xfrm>
            <a:off x="456485" y="365125"/>
            <a:ext cx="10515600" cy="1325563"/>
          </a:xfrm>
        </p:spPr>
        <p:txBody>
          <a:bodyPr/>
          <a:lstStyle/>
          <a:p>
            <a:r>
              <a:rPr lang="en-US" dirty="0">
                <a:cs typeface="Arial"/>
              </a:rPr>
              <a:t>Competency 4</a:t>
            </a:r>
          </a:p>
        </p:txBody>
      </p:sp>
      <p:pic>
        <p:nvPicPr>
          <p:cNvPr id="4" name="Picture 3" descr="A water droplet falling into a heart shape&#10;&#10;Description automatically generated">
            <a:extLst>
              <a:ext uri="{FF2B5EF4-FFF2-40B4-BE49-F238E27FC236}">
                <a16:creationId xmlns:a16="http://schemas.microsoft.com/office/drawing/2014/main" id="{117ACDD5-767C-FDAB-EF45-156E024EDEC8}"/>
              </a:ext>
            </a:extLst>
          </p:cNvPr>
          <p:cNvPicPr>
            <a:picLocks noChangeAspect="1"/>
          </p:cNvPicPr>
          <p:nvPr/>
        </p:nvPicPr>
        <p:blipFill>
          <a:blip r:embed="rId2">
            <a:alphaModFix amt="27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26788" y="0"/>
            <a:ext cx="11858726" cy="6858000"/>
          </a:xfrm>
          <a:prstGeom prst="rect">
            <a:avLst/>
          </a:prstGeom>
        </p:spPr>
      </p:pic>
      <p:sp>
        <p:nvSpPr>
          <p:cNvPr id="5" name="TextBox 4">
            <a:extLst>
              <a:ext uri="{FF2B5EF4-FFF2-40B4-BE49-F238E27FC236}">
                <a16:creationId xmlns:a16="http://schemas.microsoft.com/office/drawing/2014/main" id="{EFD291E8-0C43-04C4-BB27-3E4445FDA7BB}"/>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3"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217187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sz="4000" dirty="0"/>
              <a:t>Injuries, Preventive Measures, &amp; General Safety</a:t>
            </a:r>
          </a:p>
        </p:txBody>
      </p:sp>
      <p:graphicFrame>
        <p:nvGraphicFramePr>
          <p:cNvPr id="5" name="Content Placeholder 2">
            <a:extLst>
              <a:ext uri="{FF2B5EF4-FFF2-40B4-BE49-F238E27FC236}">
                <a16:creationId xmlns:a16="http://schemas.microsoft.com/office/drawing/2014/main" id="{9907CBE4-03DE-A317-4C22-36BAE03799BD}"/>
              </a:ext>
            </a:extLst>
          </p:cNvPr>
          <p:cNvGraphicFramePr>
            <a:graphicFrameLocks noGrp="1"/>
          </p:cNvGraphicFramePr>
          <p:nvPr>
            <p:ph idx="1"/>
            <p:extLst>
              <p:ext uri="{D42A27DB-BD31-4B8C-83A1-F6EECF244321}">
                <p14:modId xmlns:p14="http://schemas.microsoft.com/office/powerpoint/2010/main" val="412991697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6585893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013378-B90A-4375-9647-98EFE6EED4C1}"/>
              </a:ext>
            </a:extLst>
          </p:cNvPr>
          <p:cNvSpPr>
            <a:spLocks noGrp="1"/>
          </p:cNvSpPr>
          <p:nvPr>
            <p:ph idx="1"/>
          </p:nvPr>
        </p:nvSpPr>
        <p:spPr>
          <a:xfrm>
            <a:off x="913775" y="1249960"/>
            <a:ext cx="10364452" cy="5361152"/>
          </a:xfrm>
        </p:spPr>
        <p:txBody>
          <a:bodyPr>
            <a:normAutofit fontScale="85000" lnSpcReduction="20000"/>
          </a:bodyPr>
          <a:lstStyle/>
          <a:p>
            <a:r>
              <a:rPr lang="en-US" b="1" dirty="0"/>
              <a:t>Falls</a:t>
            </a:r>
          </a:p>
          <a:p>
            <a:pPr marL="457200" indent="-457200">
              <a:buFont typeface="Arial" panose="020B0604020202020204" pitchFamily="34" charset="0"/>
              <a:buChar char="•"/>
            </a:pPr>
            <a:r>
              <a:rPr lang="en-US" b="0" dirty="0"/>
              <a:t>Client falls can occur during transfers to a bed, wheelchair, toilet</a:t>
            </a:r>
          </a:p>
          <a:p>
            <a:pPr marL="457200" indent="-457200">
              <a:buFont typeface="Arial" panose="020B0604020202020204" pitchFamily="34" charset="0"/>
              <a:buChar char="•"/>
            </a:pPr>
            <a:r>
              <a:rPr lang="en-US" b="0" dirty="0"/>
              <a:t>An unfamiliar environment poses the greatest risk for falls</a:t>
            </a:r>
          </a:p>
          <a:p>
            <a:pPr marL="457200" indent="-457200">
              <a:buFont typeface="Arial" panose="020B0604020202020204" pitchFamily="34" charset="0"/>
              <a:buChar char="•"/>
            </a:pPr>
            <a:r>
              <a:rPr lang="en-US" b="0" dirty="0"/>
              <a:t>Elderly are at higher risk</a:t>
            </a:r>
          </a:p>
          <a:p>
            <a:pPr marL="457200" indent="-457200">
              <a:buFont typeface="Arial" panose="020B0604020202020204" pitchFamily="34" charset="0"/>
              <a:buChar char="•"/>
            </a:pPr>
            <a:r>
              <a:rPr lang="en-US" b="0" dirty="0"/>
              <a:t>Client diagnosis and use of anesthesia, sedatives, or narcotics increases risk	</a:t>
            </a:r>
          </a:p>
          <a:p>
            <a:r>
              <a:rPr lang="en-US" b="1" dirty="0"/>
              <a:t>Medical errors and</a:t>
            </a:r>
            <a:r>
              <a:rPr lang="en-US" dirty="0"/>
              <a:t> medication errors </a:t>
            </a:r>
          </a:p>
          <a:p>
            <a:pPr marL="457200" indent="-457200">
              <a:buFont typeface="Arial" panose="020B0604020202020204" pitchFamily="34" charset="0"/>
              <a:buChar char="•"/>
            </a:pPr>
            <a:r>
              <a:rPr lang="en-US" b="0" dirty="0"/>
              <a:t>400,000 hospitalized patients experience preventable harm each year</a:t>
            </a:r>
          </a:p>
          <a:p>
            <a:pPr marL="457200" indent="-457200">
              <a:buFont typeface="Arial" panose="020B0604020202020204" pitchFamily="34" charset="0"/>
              <a:buChar char="•"/>
            </a:pPr>
            <a:r>
              <a:rPr lang="en-US" b="0" dirty="0"/>
              <a:t>Over 200,000 deaths per year due to preventable medical errors</a:t>
            </a:r>
          </a:p>
          <a:p>
            <a:pPr marL="457200" indent="-457200">
              <a:buFont typeface="Arial" panose="020B0604020202020204" pitchFamily="34" charset="0"/>
              <a:buChar char="•"/>
            </a:pPr>
            <a:r>
              <a:rPr lang="en-US" b="0" dirty="0"/>
              <a:t>More information: </a:t>
            </a:r>
            <a:r>
              <a:rPr lang="en-US" sz="1900" b="0" dirty="0">
                <a:hlinkClick r:id="rId2"/>
              </a:rPr>
              <a:t>https://www.ncbi.nlm.nih.gov/books/NBK499956/</a:t>
            </a:r>
            <a:r>
              <a:rPr lang="en-US" sz="1900" b="0" dirty="0"/>
              <a:t> </a:t>
            </a:r>
          </a:p>
          <a:p>
            <a:r>
              <a:rPr lang="en-US" dirty="0"/>
              <a:t>E</a:t>
            </a:r>
            <a:r>
              <a:rPr lang="en-US" b="1" dirty="0"/>
              <a:t>quipment-related accident </a:t>
            </a:r>
            <a:r>
              <a:rPr lang="en-US" dirty="0"/>
              <a:t>(mechanical lifts)</a:t>
            </a:r>
          </a:p>
          <a:p>
            <a:r>
              <a:rPr lang="en-US" b="1" dirty="0"/>
              <a:t>Client inherent accidents</a:t>
            </a:r>
          </a:p>
          <a:p>
            <a:pPr marL="457200" indent="-457200">
              <a:buFont typeface="Arial" panose="020B0604020202020204" pitchFamily="34" charset="0"/>
              <a:buChar char="•"/>
            </a:pPr>
            <a:r>
              <a:rPr lang="en-US" b="0" dirty="0"/>
              <a:t>Self-inflicted cuts, injuries, and burns</a:t>
            </a:r>
          </a:p>
          <a:p>
            <a:pPr marL="457200" indent="-457200">
              <a:buFont typeface="Arial" panose="020B0604020202020204" pitchFamily="34" charset="0"/>
              <a:buChar char="•"/>
            </a:pPr>
            <a:r>
              <a:rPr lang="en-US" b="0" dirty="0"/>
              <a:t>Ingestion or injection of foreign substances</a:t>
            </a:r>
          </a:p>
          <a:p>
            <a:pPr marL="457200" indent="-457200">
              <a:buFont typeface="Arial" panose="020B0604020202020204" pitchFamily="34" charset="0"/>
              <a:buChar char="•"/>
            </a:pPr>
            <a:r>
              <a:rPr lang="en-US" b="0" dirty="0"/>
              <a:t>Pinching fingers in drawers or doors</a:t>
            </a:r>
          </a:p>
          <a:p>
            <a:pPr lvl="1"/>
            <a:endParaRPr lang="en-US" dirty="0"/>
          </a:p>
        </p:txBody>
      </p:sp>
      <p:sp>
        <p:nvSpPr>
          <p:cNvPr id="3" name="Title 2">
            <a:extLst>
              <a:ext uri="{FF2B5EF4-FFF2-40B4-BE49-F238E27FC236}">
                <a16:creationId xmlns:a16="http://schemas.microsoft.com/office/drawing/2014/main" id="{FFAA931E-EA83-40C0-9034-53F48CF9BA79}"/>
              </a:ext>
            </a:extLst>
          </p:cNvPr>
          <p:cNvSpPr>
            <a:spLocks noGrp="1"/>
          </p:cNvSpPr>
          <p:nvPr>
            <p:ph type="title"/>
          </p:nvPr>
        </p:nvSpPr>
        <p:spPr>
          <a:xfrm>
            <a:off x="913774" y="341682"/>
            <a:ext cx="10364451" cy="765666"/>
          </a:xfrm>
        </p:spPr>
        <p:txBody>
          <a:bodyPr/>
          <a:lstStyle/>
          <a:p>
            <a:r>
              <a:rPr lang="en-US" dirty="0"/>
              <a:t>Client Injuries</a:t>
            </a:r>
          </a:p>
        </p:txBody>
      </p:sp>
    </p:spTree>
    <p:extLst>
      <p:ext uri="{BB962C8B-B14F-4D97-AF65-F5344CB8AC3E}">
        <p14:creationId xmlns:p14="http://schemas.microsoft.com/office/powerpoint/2010/main" val="6140479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2"/>
            <a:ext cx="11420856" cy="5397111"/>
          </a:xfrm>
        </p:spPr>
        <p:txBody>
          <a:bodyPr>
            <a:normAutofit fontScale="92500" lnSpcReduction="10000"/>
          </a:bodyPr>
          <a:lstStyle/>
          <a:p>
            <a:pPr algn="l" rtl="0" fontAlgn="base"/>
            <a:r>
              <a:rPr lang="en-US" sz="2400" b="1" i="0" dirty="0">
                <a:effectLst/>
                <a:latin typeface="Calibri" panose="020F0502020204030204" pitchFamily="34" charset="0"/>
              </a:rPr>
              <a:t>Hazard:</a:t>
            </a:r>
            <a:r>
              <a:rPr lang="en-US" sz="2400" b="0" i="0" dirty="0">
                <a:effectLst/>
                <a:latin typeface="Calibri" panose="020F0502020204030204" pitchFamily="34" charset="0"/>
              </a:rPr>
              <a:t> Any substance or material that can cause injury or damage</a:t>
            </a:r>
            <a:endParaRPr lang="en-US" sz="2400" b="0" dirty="0">
              <a:latin typeface="Calibri" panose="020F0502020204030204" pitchFamily="34" charset="0"/>
            </a:endParaRPr>
          </a:p>
          <a:p>
            <a:pPr algn="l" rtl="0" fontAlgn="base"/>
            <a:endParaRPr lang="en-US" sz="1500" b="0" i="0" dirty="0">
              <a:effectLst/>
            </a:endParaRPr>
          </a:p>
          <a:p>
            <a:pPr algn="l" rtl="0" fontAlgn="base"/>
            <a:r>
              <a:rPr lang="en-US" sz="2400" b="1" i="0" dirty="0">
                <a:effectLst/>
                <a:latin typeface="Calibri" panose="020F0502020204030204" pitchFamily="34" charset="0"/>
              </a:rPr>
              <a:t>Hepatitis B Virus (HBV):</a:t>
            </a:r>
            <a:r>
              <a:rPr lang="en-US" sz="2400" b="0" i="0" dirty="0">
                <a:effectLst/>
                <a:latin typeface="Calibri" panose="020F0502020204030204" pitchFamily="34" charset="0"/>
              </a:rPr>
              <a:t> A disease that affects the liver, caused by a virus. It can spread through contact with infected blood or body fluids which is a risk for healthcare workers. There’s a vaccine that can protect people from the virus.   </a:t>
            </a:r>
          </a:p>
          <a:p>
            <a:pPr algn="l" rtl="0" fontAlgn="base"/>
            <a:endParaRPr lang="en-US" sz="1500" b="0" i="0" dirty="0">
              <a:effectLst/>
            </a:endParaRPr>
          </a:p>
          <a:p>
            <a:pPr algn="l" rtl="0" fontAlgn="base"/>
            <a:r>
              <a:rPr lang="en-US" sz="2400" b="1" i="0" dirty="0">
                <a:effectLst/>
                <a:latin typeface="Calibri" panose="020F0502020204030204" pitchFamily="34" charset="0"/>
              </a:rPr>
              <a:t>Hepatitis C Virus (HCV): </a:t>
            </a:r>
            <a:r>
              <a:rPr lang="en-US" sz="2400" b="0" i="0" dirty="0">
                <a:effectLst/>
                <a:latin typeface="Calibri" panose="020F0502020204030204" pitchFamily="34" charset="0"/>
              </a:rPr>
              <a:t>a viral infection that affects the liver, caused by the hepatitis C virus (HCV). It can lead to serious liver problems, including chronic liver disease, cirrhosis, and liver cancer. </a:t>
            </a:r>
          </a:p>
          <a:p>
            <a:pPr algn="l" rtl="0" fontAlgn="base"/>
            <a:endParaRPr lang="en-US" sz="1500" b="0" i="0" dirty="0">
              <a:effectLst/>
              <a:latin typeface="Calibri" panose="020F0502020204030204" pitchFamily="34" charset="0"/>
            </a:endParaRPr>
          </a:p>
          <a:p>
            <a:pPr algn="l" rtl="0" fontAlgn="base"/>
            <a:r>
              <a:rPr lang="en-US" sz="2400" i="0" dirty="0">
                <a:effectLst/>
              </a:rPr>
              <a:t>Human Immunodeficiency Virus (HIV): </a:t>
            </a:r>
            <a:r>
              <a:rPr lang="en-US" sz="2400" b="0" i="0" dirty="0">
                <a:effectLst/>
              </a:rPr>
              <a:t>is a virus that attacks and weakens the immune system, specifically targeting CD4 cells (T cells), which are crucial for immune function. If left untreated, HIV can lead to Acquired Immunodeficiency Syndrome (AIDS), a condition in which the immune system becomes severely damaged, making the body vulnerable to opportunistic infections and certain cancers. </a:t>
            </a:r>
          </a:p>
          <a:p>
            <a:pPr algn="l" rtl="0" fontAlgn="base"/>
            <a:endParaRPr lang="en-US" sz="1500" b="0" i="0" dirty="0">
              <a:effectLst/>
            </a:endParaRPr>
          </a:p>
          <a:p>
            <a:pPr algn="l" rtl="0" fontAlgn="base"/>
            <a:r>
              <a:rPr lang="en-US" sz="2400" dirty="0">
                <a:latin typeface="Calibri" panose="020F0502020204030204" pitchFamily="34" charset="0"/>
              </a:rPr>
              <a:t>I</a:t>
            </a:r>
            <a:r>
              <a:rPr lang="en-US" sz="2400" b="1" i="0" dirty="0">
                <a:effectLst/>
                <a:latin typeface="Calibri" panose="020F0502020204030204" pitchFamily="34" charset="0"/>
              </a:rPr>
              <a:t>ncident Report:</a:t>
            </a:r>
            <a:r>
              <a:rPr lang="en-US" sz="2400" b="0" i="0" dirty="0">
                <a:effectLst/>
                <a:latin typeface="Calibri" panose="020F0502020204030204" pitchFamily="34" charset="0"/>
              </a:rPr>
              <a:t> A document that is completed when an unexpected situation occurs that can cause harm to a patient, employee, or any other person</a:t>
            </a:r>
            <a:endParaRPr lang="en-US" sz="2400" b="0" i="0" dirty="0">
              <a:effectLst/>
            </a:endParaRPr>
          </a:p>
          <a:p>
            <a:pPr algn="l" rtl="0" fontAlgn="base"/>
            <a:endParaRPr lang="en-US" sz="1600" b="0" i="0" strike="sngStrike" dirty="0">
              <a:effectLst/>
            </a:endParaRPr>
          </a:p>
          <a:p>
            <a:endParaRPr lang="en-US" sz="2200" dirty="0"/>
          </a:p>
          <a:p>
            <a:endParaRPr lang="en-US" dirty="0"/>
          </a:p>
        </p:txBody>
      </p:sp>
    </p:spTree>
    <p:extLst>
      <p:ext uri="{BB962C8B-B14F-4D97-AF65-F5344CB8AC3E}">
        <p14:creationId xmlns:p14="http://schemas.microsoft.com/office/powerpoint/2010/main" val="141138260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6344" y="1527999"/>
            <a:ext cx="7626096" cy="3139441"/>
          </a:xfrm>
        </p:spPr>
        <p:txBody>
          <a:bodyPr>
            <a:normAutofit/>
          </a:bodyPr>
          <a:lstStyle/>
          <a:p>
            <a:pPr marL="457200" indent="-457200">
              <a:buFont typeface="Arial" panose="020B0604020202020204" pitchFamily="34" charset="0"/>
              <a:buChar char="•"/>
            </a:pPr>
            <a:r>
              <a:rPr lang="en-US" sz="2200" b="0" dirty="0"/>
              <a:t>Most injuries are related to overexertion, which results in back injuries and other musculoskeletal problems</a:t>
            </a:r>
          </a:p>
          <a:p>
            <a:pPr marL="457200" indent="-457200">
              <a:buFont typeface="Arial" panose="020B0604020202020204" pitchFamily="34" charset="0"/>
              <a:buChar char="•"/>
            </a:pPr>
            <a:r>
              <a:rPr lang="en-US" sz="2200" b="0" dirty="0"/>
              <a:t>Back injuries are often the direct result of improper lifting and bending</a:t>
            </a:r>
          </a:p>
          <a:p>
            <a:pPr marL="457200" indent="-457200">
              <a:buFont typeface="Arial" panose="020B0604020202020204" pitchFamily="34" charset="0"/>
              <a:buChar char="•"/>
            </a:pPr>
            <a:r>
              <a:rPr lang="en-US" sz="2200" b="0" dirty="0"/>
              <a:t>Research demonstrates that </a:t>
            </a:r>
            <a:r>
              <a:rPr lang="en-US" sz="2200" b="0" i="1" dirty="0"/>
              <a:t>ergonomic</a:t>
            </a:r>
            <a:r>
              <a:rPr lang="en-US" sz="2200" b="0" dirty="0"/>
              <a:t> programs in healthcare facilities reduce costs &amp; injuries to employees, &amp; missed work days</a:t>
            </a:r>
            <a:endParaRPr lang="en-US" b="0" dirty="0"/>
          </a:p>
        </p:txBody>
      </p:sp>
      <p:sp>
        <p:nvSpPr>
          <p:cNvPr id="7" name="Title 6">
            <a:extLst>
              <a:ext uri="{FF2B5EF4-FFF2-40B4-BE49-F238E27FC236}">
                <a16:creationId xmlns:a16="http://schemas.microsoft.com/office/drawing/2014/main" id="{A8251E3B-F285-728B-BE2F-5A2B6D3FDEB2}"/>
              </a:ext>
            </a:extLst>
          </p:cNvPr>
          <p:cNvSpPr>
            <a:spLocks noGrp="1"/>
          </p:cNvSpPr>
          <p:nvPr>
            <p:ph type="title"/>
          </p:nvPr>
        </p:nvSpPr>
        <p:spPr>
          <a:xfrm>
            <a:off x="466344" y="309944"/>
            <a:ext cx="10515600" cy="911854"/>
          </a:xfrm>
        </p:spPr>
        <p:txBody>
          <a:bodyPr/>
          <a:lstStyle/>
          <a:p>
            <a:r>
              <a:rPr lang="en-US" dirty="0"/>
              <a:t>Employee Injuries</a:t>
            </a:r>
          </a:p>
        </p:txBody>
      </p:sp>
      <p:pic>
        <p:nvPicPr>
          <p:cNvPr id="10" name="Picture 9" descr="A person pushing a person in a wheelchair&#10;&#10;Description automatically generated">
            <a:extLst>
              <a:ext uri="{FF2B5EF4-FFF2-40B4-BE49-F238E27FC236}">
                <a16:creationId xmlns:a16="http://schemas.microsoft.com/office/drawing/2014/main" id="{4E030479-9815-42BD-9996-5D6EDE4A3064}"/>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092440" y="1557654"/>
            <a:ext cx="3785997" cy="3449464"/>
          </a:xfrm>
          <a:prstGeom prst="rect">
            <a:avLst/>
          </a:prstGeom>
        </p:spPr>
      </p:pic>
      <p:sp>
        <p:nvSpPr>
          <p:cNvPr id="11" name="TextBox 10">
            <a:extLst>
              <a:ext uri="{FF2B5EF4-FFF2-40B4-BE49-F238E27FC236}">
                <a16:creationId xmlns:a16="http://schemas.microsoft.com/office/drawing/2014/main" id="{47C75EA4-0550-ED20-EF5A-28E4B2FB620D}"/>
              </a:ext>
            </a:extLst>
          </p:cNvPr>
          <p:cNvSpPr txBox="1"/>
          <p:nvPr/>
        </p:nvSpPr>
        <p:spPr>
          <a:xfrm>
            <a:off x="8540686" y="4891702"/>
            <a:ext cx="2889504" cy="230832"/>
          </a:xfrm>
          <a:prstGeom prst="rect">
            <a:avLst/>
          </a:prstGeom>
          <a:noFill/>
        </p:spPr>
        <p:txBody>
          <a:bodyPr wrap="square" rtlCol="0">
            <a:spAutoFit/>
          </a:bodyPr>
          <a:lstStyle/>
          <a:p>
            <a:r>
              <a:rPr lang="en-US" sz="900" dirty="0">
                <a:hlinkClick r:id="rId3" tooltip="https://pressbooks.bccampus.ca/clinicalproceduresforsaferpatientcaretrubscn/chapter/3-2-body-mechanics/"/>
              </a:rPr>
              <a:t>This Photo</a:t>
            </a:r>
            <a:r>
              <a:rPr lang="en-US" sz="900" dirty="0"/>
              <a:t> by Unknown Author is licensed under </a:t>
            </a:r>
            <a:r>
              <a:rPr lang="en-US" sz="900" dirty="0">
                <a:hlinkClick r:id="rId4" tooltip="https://creativecommons.org/licenses/by/3.0/"/>
              </a:rPr>
              <a:t>CC BY</a:t>
            </a:r>
            <a:endParaRPr lang="en-US" sz="90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710184" y="346837"/>
            <a:ext cx="10515600" cy="1325563"/>
          </a:xfrm>
        </p:spPr>
        <p:txBody>
          <a:bodyPr>
            <a:normAutofit/>
          </a:bodyPr>
          <a:lstStyle/>
          <a:p>
            <a:pPr eaLnBrk="1" hangingPunct="1"/>
            <a:r>
              <a:rPr lang="en-US" altLang="en-US" dirty="0">
                <a:cs typeface="Arial"/>
              </a:rPr>
              <a:t>Ergonomics</a:t>
            </a:r>
          </a:p>
        </p:txBody>
      </p:sp>
      <p:sp>
        <p:nvSpPr>
          <p:cNvPr id="9219" name="Rectangle 3"/>
          <p:cNvSpPr>
            <a:spLocks noGrp="1" noChangeArrowheads="1"/>
          </p:cNvSpPr>
          <p:nvPr>
            <p:ph type="body" idx="1"/>
          </p:nvPr>
        </p:nvSpPr>
        <p:spPr>
          <a:xfrm>
            <a:off x="710184" y="1672400"/>
            <a:ext cx="9877777" cy="1253680"/>
          </a:xfrm>
        </p:spPr>
        <p:txBody>
          <a:bodyPr/>
          <a:lstStyle/>
          <a:p>
            <a:pPr marL="342900" indent="-342900" eaLnBrk="1" hangingPunct="1">
              <a:buFont typeface="Arial" panose="020B0604020202020204" pitchFamily="34" charset="0"/>
              <a:buChar char="•"/>
            </a:pPr>
            <a:r>
              <a:rPr lang="en-US" altLang="en-US" sz="2400" b="0" dirty="0">
                <a:cs typeface="Arial"/>
              </a:rPr>
              <a:t>The science of designing and arranging work environments, tools, and systems to fit the people who use them to optimize human well-being and performance</a:t>
            </a:r>
          </a:p>
        </p:txBody>
      </p:sp>
      <p:pic>
        <p:nvPicPr>
          <p:cNvPr id="6" name="Picture 5" descr="A person sitting at a desk using a computer&#10;&#10;Description automatically generated">
            <a:extLst>
              <a:ext uri="{FF2B5EF4-FFF2-40B4-BE49-F238E27FC236}">
                <a16:creationId xmlns:a16="http://schemas.microsoft.com/office/drawing/2014/main" id="{A7590E7F-F696-FD5C-7A3B-4A320328B25C}"/>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526955" y="3041156"/>
            <a:ext cx="3660837" cy="3469837"/>
          </a:xfrm>
          <a:prstGeom prst="rect">
            <a:avLst/>
          </a:prstGeom>
        </p:spPr>
      </p:pic>
      <p:sp>
        <p:nvSpPr>
          <p:cNvPr id="7" name="TextBox 6">
            <a:extLst>
              <a:ext uri="{FF2B5EF4-FFF2-40B4-BE49-F238E27FC236}">
                <a16:creationId xmlns:a16="http://schemas.microsoft.com/office/drawing/2014/main" id="{C4F448D5-93DF-5BD0-8EDC-D569F0D2A8BC}"/>
              </a:ext>
            </a:extLst>
          </p:cNvPr>
          <p:cNvSpPr txBox="1"/>
          <p:nvPr/>
        </p:nvSpPr>
        <p:spPr>
          <a:xfrm>
            <a:off x="1526955" y="6510993"/>
            <a:ext cx="3286125" cy="230832"/>
          </a:xfrm>
          <a:prstGeom prst="rect">
            <a:avLst/>
          </a:prstGeom>
          <a:noFill/>
        </p:spPr>
        <p:txBody>
          <a:bodyPr wrap="square" rtlCol="0">
            <a:spAutoFit/>
          </a:bodyPr>
          <a:lstStyle/>
          <a:p>
            <a:r>
              <a:rPr lang="en-US" sz="900" dirty="0">
                <a:hlinkClick r:id="rId3" tooltip="https://www.flickr.com/photos/lscareers/6302671377"/>
              </a:rPr>
              <a:t>This Photo</a:t>
            </a:r>
            <a:r>
              <a:rPr lang="en-US" sz="900" dirty="0"/>
              <a:t> by Unknown Author is licensed under </a:t>
            </a:r>
            <a:r>
              <a:rPr lang="en-US" sz="900" dirty="0">
                <a:hlinkClick r:id="rId4" tooltip="https://creativecommons.org/licenses/by-nc-sa/3.0/"/>
              </a:rPr>
              <a:t>CC BY-SA-NC</a:t>
            </a:r>
            <a:endParaRPr lang="en-US" sz="900" dirty="0"/>
          </a:p>
        </p:txBody>
      </p:sp>
      <p:pic>
        <p:nvPicPr>
          <p:cNvPr id="9" name="Picture 8" descr="A person sitting at a desk with his arms raised&#10;&#10;Description automatically generated">
            <a:extLst>
              <a:ext uri="{FF2B5EF4-FFF2-40B4-BE49-F238E27FC236}">
                <a16:creationId xmlns:a16="http://schemas.microsoft.com/office/drawing/2014/main" id="{022E520E-3A55-EB52-8468-5B9267441AF0}"/>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096000" y="3041326"/>
            <a:ext cx="4133088" cy="3500208"/>
          </a:xfrm>
          <a:prstGeom prst="rect">
            <a:avLst/>
          </a:prstGeom>
        </p:spPr>
      </p:pic>
      <p:sp>
        <p:nvSpPr>
          <p:cNvPr id="10" name="TextBox 9">
            <a:extLst>
              <a:ext uri="{FF2B5EF4-FFF2-40B4-BE49-F238E27FC236}">
                <a16:creationId xmlns:a16="http://schemas.microsoft.com/office/drawing/2014/main" id="{6B5FA900-655D-F59C-9C8F-6E33454714D8}"/>
              </a:ext>
            </a:extLst>
          </p:cNvPr>
          <p:cNvSpPr txBox="1"/>
          <p:nvPr/>
        </p:nvSpPr>
        <p:spPr>
          <a:xfrm>
            <a:off x="6096000" y="6499388"/>
            <a:ext cx="4133088" cy="239423"/>
          </a:xfrm>
          <a:prstGeom prst="rect">
            <a:avLst/>
          </a:prstGeom>
          <a:noFill/>
        </p:spPr>
        <p:txBody>
          <a:bodyPr wrap="square" rtlCol="0">
            <a:spAutoFit/>
          </a:bodyPr>
          <a:lstStyle/>
          <a:p>
            <a:r>
              <a:rPr lang="en-US" sz="900" dirty="0">
                <a:hlinkClick r:id="rId6" tooltip="http://www.flickr.com/photos/ezu/66815736/"/>
              </a:rPr>
              <a:t>This Photo</a:t>
            </a:r>
            <a:r>
              <a:rPr lang="en-US" sz="900" dirty="0"/>
              <a:t> by Unknown Author is licensed under </a:t>
            </a:r>
            <a:r>
              <a:rPr lang="en-US" sz="900" dirty="0">
                <a:hlinkClick r:id="rId7" tooltip="https://creativecommons.org/licenses/by-nc-nd/3.0/"/>
              </a:rPr>
              <a:t>CC BY-NC-ND</a:t>
            </a:r>
            <a:endParaRPr lang="en-US" sz="900" dirty="0"/>
          </a:p>
        </p:txBody>
      </p:sp>
      <p:cxnSp>
        <p:nvCxnSpPr>
          <p:cNvPr id="12" name="Straight Connector 11">
            <a:extLst>
              <a:ext uri="{FF2B5EF4-FFF2-40B4-BE49-F238E27FC236}">
                <a16:creationId xmlns:a16="http://schemas.microsoft.com/office/drawing/2014/main" id="{C22D2500-28B2-F800-C006-440F9C5C3BE2}"/>
              </a:ext>
            </a:extLst>
          </p:cNvPr>
          <p:cNvCxnSpPr>
            <a:endCxn id="10" idx="3"/>
          </p:cNvCxnSpPr>
          <p:nvPr/>
        </p:nvCxnSpPr>
        <p:spPr>
          <a:xfrm>
            <a:off x="6096000" y="3041156"/>
            <a:ext cx="4133088" cy="3469837"/>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581AC295-7B7F-041B-4BF1-47BE205B908C}"/>
              </a:ext>
            </a:extLst>
          </p:cNvPr>
          <p:cNvCxnSpPr>
            <a:cxnSpLocks/>
          </p:cNvCxnSpPr>
          <p:nvPr/>
        </p:nvCxnSpPr>
        <p:spPr>
          <a:xfrm flipH="1">
            <a:off x="6096000" y="3041156"/>
            <a:ext cx="4133088" cy="3458232"/>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4814069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FF779-CED0-0DCC-807D-64CA9D29E8AB}"/>
              </a:ext>
            </a:extLst>
          </p:cNvPr>
          <p:cNvSpPr>
            <a:spLocks noGrp="1"/>
          </p:cNvSpPr>
          <p:nvPr>
            <p:ph type="title"/>
          </p:nvPr>
        </p:nvSpPr>
        <p:spPr>
          <a:xfrm>
            <a:off x="673608" y="311469"/>
            <a:ext cx="10515600" cy="886396"/>
          </a:xfrm>
        </p:spPr>
        <p:txBody>
          <a:bodyPr/>
          <a:lstStyle/>
          <a:p>
            <a:r>
              <a:rPr lang="en-US" dirty="0"/>
              <a:t>Preventative Measures</a:t>
            </a:r>
          </a:p>
        </p:txBody>
      </p:sp>
      <p:sp>
        <p:nvSpPr>
          <p:cNvPr id="3" name="Content Placeholder 2">
            <a:extLst>
              <a:ext uri="{FF2B5EF4-FFF2-40B4-BE49-F238E27FC236}">
                <a16:creationId xmlns:a16="http://schemas.microsoft.com/office/drawing/2014/main" id="{3DD3F63C-05BE-72A2-F33F-E636B7F569B1}"/>
              </a:ext>
            </a:extLst>
          </p:cNvPr>
          <p:cNvSpPr>
            <a:spLocks noGrp="1"/>
          </p:cNvSpPr>
          <p:nvPr>
            <p:ph idx="1"/>
          </p:nvPr>
        </p:nvSpPr>
        <p:spPr>
          <a:xfrm>
            <a:off x="673608" y="1192456"/>
            <a:ext cx="10515600" cy="4351338"/>
          </a:xfrm>
        </p:spPr>
        <p:txBody>
          <a:bodyPr/>
          <a:lstStyle/>
          <a:p>
            <a:r>
              <a:rPr lang="en-US" dirty="0"/>
              <a:t>General measures</a:t>
            </a:r>
          </a:p>
          <a:p>
            <a:pPr marL="457200" indent="-457200">
              <a:buFont typeface="Arial" panose="020B0604020202020204" pitchFamily="34" charset="0"/>
              <a:buChar char="•"/>
            </a:pPr>
            <a:r>
              <a:rPr lang="en-US" b="0" dirty="0"/>
              <a:t>Rugs and carpets needing repair can be a trip hazard</a:t>
            </a:r>
          </a:p>
          <a:p>
            <a:pPr marL="457200" indent="-457200">
              <a:buFont typeface="Arial" panose="020B0604020202020204" pitchFamily="34" charset="0"/>
              <a:buChar char="•"/>
            </a:pPr>
            <a:r>
              <a:rPr lang="en-US" b="0" dirty="0"/>
              <a:t>Lighting: good lighting prevents accidents</a:t>
            </a:r>
          </a:p>
          <a:p>
            <a:pPr marL="457200" indent="-457200">
              <a:buFont typeface="Arial" panose="020B0604020202020204" pitchFamily="34" charset="0"/>
              <a:buChar char="•"/>
            </a:pPr>
            <a:r>
              <a:rPr lang="en-US" b="0" dirty="0"/>
              <a:t>Restraints: both physical and chemical restraints increase risk of injury</a:t>
            </a:r>
          </a:p>
        </p:txBody>
      </p:sp>
      <p:pic>
        <p:nvPicPr>
          <p:cNvPr id="5" name="Picture 4" descr="A person jumping in the air with his arms out&#10;&#10;Description automatically generated">
            <a:extLst>
              <a:ext uri="{FF2B5EF4-FFF2-40B4-BE49-F238E27FC236}">
                <a16:creationId xmlns:a16="http://schemas.microsoft.com/office/drawing/2014/main" id="{CAF58F3C-112C-15AC-92E3-09834F46D489}"/>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5405" r="16847"/>
          <a:stretch/>
        </p:blipFill>
        <p:spPr>
          <a:xfrm>
            <a:off x="3567684" y="3575303"/>
            <a:ext cx="4204716" cy="3190427"/>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776478E3-C1AB-F235-B7B1-8BA18BABA8EE}"/>
              </a:ext>
            </a:extLst>
          </p:cNvPr>
          <p:cNvSpPr txBox="1"/>
          <p:nvPr/>
        </p:nvSpPr>
        <p:spPr>
          <a:xfrm>
            <a:off x="3567684" y="6546532"/>
            <a:ext cx="4040124" cy="230832"/>
          </a:xfrm>
          <a:prstGeom prst="rect">
            <a:avLst/>
          </a:prstGeom>
          <a:noFill/>
        </p:spPr>
        <p:txBody>
          <a:bodyPr wrap="square" rtlCol="0">
            <a:spAutoFit/>
          </a:bodyPr>
          <a:lstStyle/>
          <a:p>
            <a:r>
              <a:rPr lang="en-US" sz="900" dirty="0">
                <a:solidFill>
                  <a:schemeClr val="bg1"/>
                </a:solidFill>
                <a:hlinkClick r:id="rId3" tooltip="http://www.flickr.com/photos/louish/5392231694/">
                  <a:extLst>
                    <a:ext uri="{A12FA001-AC4F-418D-AE19-62706E023703}">
                      <ahyp:hlinkClr xmlns:ahyp="http://schemas.microsoft.com/office/drawing/2018/hyperlinkcolor" val="tx"/>
                    </a:ext>
                  </a:extLst>
                </a:hlinkClick>
              </a:rPr>
              <a:t>This Photo</a:t>
            </a:r>
            <a:r>
              <a:rPr lang="en-US" sz="900" dirty="0">
                <a:solidFill>
                  <a:schemeClr val="bg1"/>
                </a:solidFill>
              </a:rPr>
              <a:t> by Unknown Author is licensed under </a:t>
            </a:r>
            <a:r>
              <a:rPr lang="en-US" sz="900" dirty="0">
                <a:solidFill>
                  <a:schemeClr val="bg1"/>
                </a:solidFill>
                <a:hlinkClick r:id="rId4" tooltip="https://creativecommons.org/licenses/by-nc-nd/3.0/">
                  <a:extLst>
                    <a:ext uri="{A12FA001-AC4F-418D-AE19-62706E023703}">
                      <ahyp:hlinkClr xmlns:ahyp="http://schemas.microsoft.com/office/drawing/2018/hyperlinkcolor" val="tx"/>
                    </a:ext>
                  </a:extLst>
                </a:hlinkClick>
              </a:rPr>
              <a:t>CC BY-NC-ND</a:t>
            </a:r>
            <a:endParaRPr lang="en-US" sz="900" dirty="0">
              <a:solidFill>
                <a:schemeClr val="bg1"/>
              </a:solidFill>
            </a:endParaRPr>
          </a:p>
        </p:txBody>
      </p:sp>
    </p:spTree>
    <p:extLst>
      <p:ext uri="{BB962C8B-B14F-4D97-AF65-F5344CB8AC3E}">
        <p14:creationId xmlns:p14="http://schemas.microsoft.com/office/powerpoint/2010/main" val="298121781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212C8-2EA6-3B8C-E388-477AA59D0390}"/>
              </a:ext>
            </a:extLst>
          </p:cNvPr>
          <p:cNvSpPr>
            <a:spLocks noGrp="1"/>
          </p:cNvSpPr>
          <p:nvPr>
            <p:ph type="title"/>
          </p:nvPr>
        </p:nvSpPr>
        <p:spPr>
          <a:xfrm>
            <a:off x="719328" y="392557"/>
            <a:ext cx="10515600" cy="750443"/>
          </a:xfrm>
        </p:spPr>
        <p:txBody>
          <a:bodyPr/>
          <a:lstStyle/>
          <a:p>
            <a:r>
              <a:rPr lang="en-US" dirty="0"/>
              <a:t>Body Mechanics</a:t>
            </a:r>
          </a:p>
        </p:txBody>
      </p:sp>
      <p:sp>
        <p:nvSpPr>
          <p:cNvPr id="3" name="Content Placeholder 2">
            <a:extLst>
              <a:ext uri="{FF2B5EF4-FFF2-40B4-BE49-F238E27FC236}">
                <a16:creationId xmlns:a16="http://schemas.microsoft.com/office/drawing/2014/main" id="{00315386-145E-6365-DD18-1ADB77D899D5}"/>
              </a:ext>
            </a:extLst>
          </p:cNvPr>
          <p:cNvSpPr>
            <a:spLocks noGrp="1"/>
          </p:cNvSpPr>
          <p:nvPr>
            <p:ph idx="1"/>
          </p:nvPr>
        </p:nvSpPr>
        <p:spPr>
          <a:xfrm>
            <a:off x="719328" y="1444752"/>
            <a:ext cx="10515600" cy="4777931"/>
          </a:xfrm>
        </p:spPr>
        <p:txBody>
          <a:bodyPr>
            <a:normAutofit fontScale="92500" lnSpcReduction="10000"/>
          </a:bodyPr>
          <a:lstStyle/>
          <a:p>
            <a:pPr marL="457200" indent="-457200">
              <a:buFont typeface="Arial" panose="020B0604020202020204" pitchFamily="34" charset="0"/>
              <a:buChar char="•"/>
            </a:pPr>
            <a:r>
              <a:rPr lang="en-US" b="0" dirty="0"/>
              <a:t>Definition: the way in which the body moves and maintains balance while making the most efficient use of all its parts</a:t>
            </a:r>
          </a:p>
          <a:p>
            <a:pPr marL="457200" indent="-457200">
              <a:buFont typeface="Arial" panose="020B0604020202020204" pitchFamily="34" charset="0"/>
              <a:buChar char="•"/>
            </a:pPr>
            <a:r>
              <a:rPr lang="en-US" b="0" dirty="0"/>
              <a:t>Basic guidelines:</a:t>
            </a:r>
          </a:p>
          <a:p>
            <a:pPr marL="1143000" lvl="1" indent="-457200"/>
            <a:r>
              <a:rPr lang="en-US" dirty="0"/>
              <a:t>Keep back straight</a:t>
            </a:r>
          </a:p>
          <a:p>
            <a:pPr marL="1143000" lvl="1" indent="-457200"/>
            <a:r>
              <a:rPr lang="en-US" b="0" dirty="0"/>
              <a:t>Bend at the knees and not the back</a:t>
            </a:r>
          </a:p>
          <a:p>
            <a:pPr marL="1143000" lvl="1" indent="-457200"/>
            <a:r>
              <a:rPr lang="en-US" dirty="0"/>
              <a:t>Use large muscles for lifting (thighs versus back)</a:t>
            </a:r>
          </a:p>
          <a:p>
            <a:pPr marL="1143000" lvl="1" indent="-457200"/>
            <a:r>
              <a:rPr lang="en-US" b="0" dirty="0"/>
              <a:t>Keep fee shoulder width apart for good base of support and balance</a:t>
            </a:r>
          </a:p>
          <a:p>
            <a:pPr marL="1143000" lvl="1" indent="-457200"/>
            <a:r>
              <a:rPr lang="en-US" dirty="0"/>
              <a:t>Keep the load/object close to you</a:t>
            </a:r>
          </a:p>
          <a:p>
            <a:pPr marL="1143000" lvl="1" indent="-457200"/>
            <a:r>
              <a:rPr lang="en-US" b="0" dirty="0"/>
              <a:t>Avoid twisting at the waist: turn entire body</a:t>
            </a:r>
          </a:p>
          <a:p>
            <a:pPr marL="1143000" lvl="1" indent="-457200"/>
            <a:r>
              <a:rPr lang="en-US" b="0" dirty="0"/>
              <a:t>Avoid bending for long periods</a:t>
            </a:r>
          </a:p>
          <a:p>
            <a:pPr marL="1143000" lvl="1" indent="-457200"/>
            <a:r>
              <a:rPr lang="en-US" dirty="0"/>
              <a:t>Use tools or equipment to avoid lifting when possible</a:t>
            </a:r>
          </a:p>
          <a:p>
            <a:pPr marL="1143000" lvl="1" indent="-457200"/>
            <a:r>
              <a:rPr lang="en-US" b="0" dirty="0"/>
              <a:t>Get assistance when needed</a:t>
            </a:r>
          </a:p>
        </p:txBody>
      </p:sp>
    </p:spTree>
    <p:extLst>
      <p:ext uri="{BB962C8B-B14F-4D97-AF65-F5344CB8AC3E}">
        <p14:creationId xmlns:p14="http://schemas.microsoft.com/office/powerpoint/2010/main" val="425654641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6A997EF-C63B-FFE5-24F7-A7F2F212B1E2}"/>
              </a:ext>
            </a:extLst>
          </p:cNvPr>
          <p:cNvPicPr/>
          <p:nvPr/>
        </p:nvPicPr>
        <p:blipFill rotWithShape="1">
          <a:blip r:embed="rId2"/>
          <a:srcRect l="68174" t="7631" r="18566" b="57876"/>
          <a:stretch/>
        </p:blipFill>
        <p:spPr bwMode="auto">
          <a:xfrm>
            <a:off x="3653646" y="274002"/>
            <a:ext cx="4884707" cy="6309995"/>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68540469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41074" y="1314450"/>
            <a:ext cx="2844002" cy="3680244"/>
          </a:xfrm>
        </p:spPr>
        <p:txBody>
          <a:bodyPr>
            <a:normAutofit/>
          </a:bodyPr>
          <a:lstStyle/>
          <a:p>
            <a:pPr algn="l" eaLnBrk="1" hangingPunct="1"/>
            <a:r>
              <a:rPr lang="en-US" altLang="en-US" dirty="0">
                <a:latin typeface="Tw Cen MT" panose="020B0602020104020603" pitchFamily="34" charset="0"/>
                <a:cs typeface="Arial"/>
              </a:rPr>
              <a:t>Use Correct Technique When:</a:t>
            </a:r>
          </a:p>
        </p:txBody>
      </p:sp>
      <p:graphicFrame>
        <p:nvGraphicFramePr>
          <p:cNvPr id="8197" name="Rectangle 3">
            <a:extLst>
              <a:ext uri="{FF2B5EF4-FFF2-40B4-BE49-F238E27FC236}">
                <a16:creationId xmlns:a16="http://schemas.microsoft.com/office/drawing/2014/main" id="{281CECA7-6EC0-4F47-9FBB-913A6539DDC3}"/>
              </a:ext>
            </a:extLst>
          </p:cNvPr>
          <p:cNvGraphicFramePr/>
          <p:nvPr/>
        </p:nvGraphicFramePr>
        <p:xfrm>
          <a:off x="4594225" y="889000"/>
          <a:ext cx="6683375" cy="4606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8E1FB9FE-E3C8-46B5-8FD5-12D8011CC219}"/>
              </a:ext>
            </a:extLst>
          </p:cNvPr>
          <p:cNvSpPr txBox="1"/>
          <p:nvPr/>
        </p:nvSpPr>
        <p:spPr>
          <a:xfrm>
            <a:off x="768096" y="6170362"/>
            <a:ext cx="6281928" cy="369332"/>
          </a:xfrm>
          <a:prstGeom prst="rect">
            <a:avLst/>
          </a:prstGeom>
          <a:noFill/>
        </p:spPr>
        <p:txBody>
          <a:bodyPr wrap="square" rtlCol="0">
            <a:spAutoFit/>
          </a:bodyPr>
          <a:lstStyle/>
          <a:p>
            <a:r>
              <a:rPr lang="en-US" dirty="0"/>
              <a:t>Video (3mn) How to Push &amp; Pull: </a:t>
            </a:r>
            <a:r>
              <a:rPr lang="en-US" sz="1600" dirty="0">
                <a:hlinkClick r:id="rId8"/>
              </a:rPr>
              <a:t>https://youtu.be/izFu35acQNE</a:t>
            </a:r>
            <a:r>
              <a:rPr lang="en-US" sz="1600" dirty="0"/>
              <a:t> </a:t>
            </a:r>
          </a:p>
        </p:txBody>
      </p:sp>
      <p:sp>
        <p:nvSpPr>
          <p:cNvPr id="3" name="TextBox 2">
            <a:extLst>
              <a:ext uri="{FF2B5EF4-FFF2-40B4-BE49-F238E27FC236}">
                <a16:creationId xmlns:a16="http://schemas.microsoft.com/office/drawing/2014/main" id="{721DD3D4-D0FF-DFF3-43DF-71B6A3B5FCC1}"/>
              </a:ext>
            </a:extLst>
          </p:cNvPr>
          <p:cNvSpPr txBox="1"/>
          <p:nvPr/>
        </p:nvSpPr>
        <p:spPr>
          <a:xfrm>
            <a:off x="768096" y="5801411"/>
            <a:ext cx="7863819" cy="369332"/>
          </a:xfrm>
          <a:prstGeom prst="rect">
            <a:avLst/>
          </a:prstGeom>
          <a:noFill/>
        </p:spPr>
        <p:txBody>
          <a:bodyPr wrap="none" rtlCol="0">
            <a:spAutoFit/>
          </a:bodyPr>
          <a:lstStyle/>
          <a:p>
            <a:r>
              <a:rPr lang="en-US" dirty="0"/>
              <a:t>Video (2.5mn): Body Mechanics: </a:t>
            </a:r>
            <a:r>
              <a:rPr lang="en-US" sz="1600" dirty="0">
                <a:hlinkClick r:id="rId9"/>
              </a:rPr>
              <a:t>https://youtu.be/Zq97LFOSbVI?si=JQu2qXY4r1oRC8pP</a:t>
            </a:r>
            <a:r>
              <a:rPr lang="en-US" sz="1600" dirty="0"/>
              <a:t> </a:t>
            </a:r>
          </a:p>
        </p:txBody>
      </p:sp>
    </p:spTree>
    <p:custDataLst>
      <p:tags r:id="rId1"/>
    </p:custDataLst>
    <p:extLst>
      <p:ext uri="{BB962C8B-B14F-4D97-AF65-F5344CB8AC3E}">
        <p14:creationId xmlns:p14="http://schemas.microsoft.com/office/powerpoint/2010/main" val="16547511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1312" y="317249"/>
            <a:ext cx="10515600" cy="1325563"/>
          </a:xfrm>
        </p:spPr>
        <p:txBody>
          <a:bodyPr/>
          <a:lstStyle/>
          <a:p>
            <a:r>
              <a:rPr lang="en-US" dirty="0">
                <a:cs typeface="Arial"/>
              </a:rPr>
              <a:t>Equipment</a:t>
            </a:r>
          </a:p>
        </p:txBody>
      </p:sp>
      <p:sp>
        <p:nvSpPr>
          <p:cNvPr id="3" name="Content Placeholder 2"/>
          <p:cNvSpPr>
            <a:spLocks noGrp="1"/>
          </p:cNvSpPr>
          <p:nvPr>
            <p:ph idx="1"/>
          </p:nvPr>
        </p:nvSpPr>
        <p:spPr>
          <a:xfrm>
            <a:off x="591312" y="1642812"/>
            <a:ext cx="3946946" cy="4435475"/>
          </a:xfrm>
        </p:spPr>
        <p:txBody>
          <a:bodyPr/>
          <a:lstStyle/>
          <a:p>
            <a:pPr marL="457200" indent="-457200">
              <a:buClrTx/>
              <a:buFont typeface="Arial" panose="020B0604020202020204" pitchFamily="34" charset="0"/>
              <a:buChar char="•"/>
            </a:pPr>
            <a:r>
              <a:rPr lang="en-US" b="0" dirty="0">
                <a:cs typeface="Arial"/>
              </a:rPr>
              <a:t>Standing lift</a:t>
            </a:r>
          </a:p>
          <a:p>
            <a:pPr marL="457200" indent="-457200">
              <a:buClrTx/>
              <a:buFont typeface="Arial" panose="020B0604020202020204" pitchFamily="34" charset="0"/>
              <a:buChar char="•"/>
            </a:pPr>
            <a:r>
              <a:rPr lang="en-US" b="0" dirty="0">
                <a:cs typeface="Arial"/>
              </a:rPr>
              <a:t>Ceiling lift</a:t>
            </a:r>
          </a:p>
          <a:p>
            <a:pPr marL="457200" indent="-457200">
              <a:buClrTx/>
              <a:buFont typeface="Arial" panose="020B0604020202020204" pitchFamily="34" charset="0"/>
              <a:buChar char="•"/>
            </a:pPr>
            <a:r>
              <a:rPr lang="en-US" b="0" dirty="0">
                <a:cs typeface="Arial"/>
              </a:rPr>
              <a:t>Full mechanical lift</a:t>
            </a:r>
          </a:p>
          <a:p>
            <a:pPr marL="457200" indent="-457200">
              <a:buClrTx/>
              <a:buFont typeface="Arial" panose="020B0604020202020204" pitchFamily="34" charset="0"/>
              <a:buChar char="•"/>
            </a:pPr>
            <a:r>
              <a:rPr lang="en-US" b="0" dirty="0">
                <a:cs typeface="Arial"/>
              </a:rPr>
              <a:t>Transfer belt</a:t>
            </a:r>
          </a:p>
        </p:txBody>
      </p:sp>
      <p:grpSp>
        <p:nvGrpSpPr>
          <p:cNvPr id="7" name="Group 6">
            <a:extLst>
              <a:ext uri="{FF2B5EF4-FFF2-40B4-BE49-F238E27FC236}">
                <a16:creationId xmlns:a16="http://schemas.microsoft.com/office/drawing/2014/main" id="{7B0780C4-D655-92B1-056A-0BF5C905BD61}"/>
              </a:ext>
            </a:extLst>
          </p:cNvPr>
          <p:cNvGrpSpPr/>
          <p:nvPr/>
        </p:nvGrpSpPr>
        <p:grpSpPr>
          <a:xfrm>
            <a:off x="8176625" y="1690687"/>
            <a:ext cx="3387076" cy="4273362"/>
            <a:chOff x="0" y="0"/>
            <a:chExt cx="2501900" cy="3019026"/>
          </a:xfrm>
        </p:grpSpPr>
        <p:pic>
          <p:nvPicPr>
            <p:cNvPr id="8" name="Picture 7">
              <a:extLst>
                <a:ext uri="{FF2B5EF4-FFF2-40B4-BE49-F238E27FC236}">
                  <a16:creationId xmlns:a16="http://schemas.microsoft.com/office/drawing/2014/main" id="{ADC2293E-60A8-D20C-697C-1223644E7C9D}"/>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0" y="0"/>
              <a:ext cx="2501900" cy="2552700"/>
            </a:xfrm>
            <a:prstGeom prst="rect">
              <a:avLst/>
            </a:prstGeom>
          </p:spPr>
        </p:pic>
        <p:sp>
          <p:nvSpPr>
            <p:cNvPr id="9" name="Text Box 2">
              <a:extLst>
                <a:ext uri="{FF2B5EF4-FFF2-40B4-BE49-F238E27FC236}">
                  <a16:creationId xmlns:a16="http://schemas.microsoft.com/office/drawing/2014/main" id="{9F3AF672-7A8A-2FCD-0246-73B5C7E33033}"/>
                </a:ext>
              </a:extLst>
            </p:cNvPr>
            <p:cNvSpPr txBox="1"/>
            <p:nvPr/>
          </p:nvSpPr>
          <p:spPr>
            <a:xfrm>
              <a:off x="0" y="2502771"/>
              <a:ext cx="2501900" cy="516255"/>
            </a:xfrm>
            <a:prstGeom prst="rect">
              <a:avLst/>
            </a:prstGeom>
            <a:solidFill>
              <a:prstClr val="white"/>
            </a:solidFill>
            <a:ln>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800"/>
                </a:spcAft>
              </a:pPr>
              <a:r>
                <a:rPr lang="en-US" sz="9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This Photo</a:t>
              </a:r>
              <a:r>
                <a:rPr lang="en-US" sz="900" kern="100" dirty="0">
                  <a:effectLst/>
                  <a:latin typeface="Aptos" panose="020B0004020202020204" pitchFamily="34" charset="0"/>
                  <a:ea typeface="Aptos" panose="020B0004020202020204" pitchFamily="34" charset="0"/>
                  <a:cs typeface="Times New Roman" panose="02020603050405020304" pitchFamily="18" charset="0"/>
                </a:rPr>
                <a:t> by Unknown Author is licensed under </a:t>
              </a:r>
              <a:r>
                <a:rPr lang="en-US" sz="9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4"/>
                </a:rPr>
                <a:t>CC BY</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p:txBody>
        </p:sp>
      </p:grpSp>
      <p:pic>
        <p:nvPicPr>
          <p:cNvPr id="13" name="Picture 12" descr="A person and person in hospital gowns&#10;&#10;Description automatically generated">
            <a:extLst>
              <a:ext uri="{FF2B5EF4-FFF2-40B4-BE49-F238E27FC236}">
                <a16:creationId xmlns:a16="http://schemas.microsoft.com/office/drawing/2014/main" id="{31C69013-36B6-F768-0E2F-F74ABFAA65EB}"/>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4939704" y="355226"/>
            <a:ext cx="2312592" cy="2670923"/>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43D3F540-1755-AB3D-179A-A8BD6935C555}"/>
              </a:ext>
            </a:extLst>
          </p:cNvPr>
          <p:cNvSpPr txBox="1"/>
          <p:nvPr/>
        </p:nvSpPr>
        <p:spPr>
          <a:xfrm>
            <a:off x="4818322" y="2979983"/>
            <a:ext cx="2853775" cy="230832"/>
          </a:xfrm>
          <a:prstGeom prst="rect">
            <a:avLst/>
          </a:prstGeom>
          <a:noFill/>
        </p:spPr>
        <p:txBody>
          <a:bodyPr wrap="square" rtlCol="0">
            <a:spAutoFit/>
          </a:bodyPr>
          <a:lstStyle/>
          <a:p>
            <a:r>
              <a:rPr lang="en-US" sz="900" dirty="0">
                <a:hlinkClick r:id="rId6" tooltip="https://pressbooks.bccampus.ca/clinicalproceduresforsaferpatientcaretrubscn/chapter/3-10-assisting-a-patient-to-a-sitting-position-and-ambulating-with-assistive-devices/"/>
              </a:rPr>
              <a:t>This Photo</a:t>
            </a:r>
            <a:r>
              <a:rPr lang="en-US" sz="900" dirty="0"/>
              <a:t> by Unknown Author is licensed under </a:t>
            </a:r>
            <a:r>
              <a:rPr lang="en-US" sz="900" dirty="0">
                <a:hlinkClick r:id="rId4" tooltip="https://creativecommons.org/licenses/by/3.0/"/>
              </a:rPr>
              <a:t>CC BY</a:t>
            </a:r>
            <a:endParaRPr lang="en-US" sz="900" dirty="0"/>
          </a:p>
        </p:txBody>
      </p:sp>
      <p:pic>
        <p:nvPicPr>
          <p:cNvPr id="15" name="Picture 14" descr="A person and person in scrubs&#10;&#10;Description automatically generated">
            <a:extLst>
              <a:ext uri="{FF2B5EF4-FFF2-40B4-BE49-F238E27FC236}">
                <a16:creationId xmlns:a16="http://schemas.microsoft.com/office/drawing/2014/main" id="{1CFA744F-8F28-4D0B-863B-D3B0BA51B41E}"/>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4939704" y="3303020"/>
            <a:ext cx="2312592" cy="2993154"/>
          </a:xfrm>
          <a:prstGeom prst="rect">
            <a:avLst/>
          </a:prstGeom>
          <a:ln>
            <a:noFill/>
          </a:ln>
          <a:effectLst>
            <a:outerShdw blurRad="292100" dist="139700" dir="2700000" algn="tl" rotWithShape="0">
              <a:srgbClr val="333333">
                <a:alpha val="65000"/>
              </a:srgbClr>
            </a:outerShdw>
          </a:effectLst>
        </p:spPr>
      </p:pic>
      <p:sp>
        <p:nvSpPr>
          <p:cNvPr id="16" name="TextBox 15">
            <a:extLst>
              <a:ext uri="{FF2B5EF4-FFF2-40B4-BE49-F238E27FC236}">
                <a16:creationId xmlns:a16="http://schemas.microsoft.com/office/drawing/2014/main" id="{B307BA95-6AC1-A758-4571-B565C38479FE}"/>
              </a:ext>
            </a:extLst>
          </p:cNvPr>
          <p:cNvSpPr txBox="1"/>
          <p:nvPr/>
        </p:nvSpPr>
        <p:spPr>
          <a:xfrm>
            <a:off x="4818322" y="6296174"/>
            <a:ext cx="2485224" cy="369332"/>
          </a:xfrm>
          <a:prstGeom prst="rect">
            <a:avLst/>
          </a:prstGeom>
          <a:noFill/>
        </p:spPr>
        <p:txBody>
          <a:bodyPr wrap="square" rtlCol="0">
            <a:spAutoFit/>
          </a:bodyPr>
          <a:lstStyle/>
          <a:p>
            <a:r>
              <a:rPr lang="en-US" sz="900" dirty="0">
                <a:hlinkClick r:id="rId8" tooltip="https://pressbooks.bccampus.ca/clinicalproceduresforsaferpatientcaretrubscn/chapter/3-11-fall-prevention/"/>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120770604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6485" y="1690688"/>
            <a:ext cx="11599333" cy="4449703"/>
          </a:xfrm>
        </p:spPr>
        <p:txBody>
          <a:bodyPr>
            <a:normAutofit/>
          </a:bodyPr>
          <a:lstStyle/>
          <a:p>
            <a:pPr marL="0" indent="0">
              <a:buNone/>
            </a:pPr>
            <a:r>
              <a:rPr lang="en-US" sz="2400" dirty="0">
                <a:cs typeface="Arial"/>
              </a:rPr>
              <a:t>Explain the procedures used to respond to client and healthcare facility emergencies (including fire safety) and natural disasters	</a:t>
            </a:r>
          </a:p>
          <a:p>
            <a:pPr marL="0" indent="0">
              <a:buNone/>
            </a:pPr>
            <a:endParaRPr lang="en-US" sz="2400" dirty="0">
              <a:cs typeface="Arial"/>
            </a:endParaRPr>
          </a:p>
          <a:p>
            <a:pPr marL="342900" indent="-342900">
              <a:buFont typeface="Arial" panose="020B0604020202020204" pitchFamily="34" charset="0"/>
              <a:buChar char="•"/>
            </a:pPr>
            <a:r>
              <a:rPr lang="en-US" sz="2400" b="0" dirty="0">
                <a:cs typeface="Arial"/>
              </a:rPr>
              <a:t>List general guidelines for any emergency</a:t>
            </a:r>
          </a:p>
          <a:p>
            <a:pPr marL="342900" indent="-342900">
              <a:buFont typeface="Arial" panose="020B0604020202020204" pitchFamily="34" charset="0"/>
              <a:buChar char="•"/>
            </a:pPr>
            <a:r>
              <a:rPr lang="en-US" sz="2400" b="0" dirty="0">
                <a:cs typeface="Arial"/>
              </a:rPr>
              <a:t>Explain the general protocol / procedure for a FIRST RESPONSE to:</a:t>
            </a:r>
          </a:p>
          <a:p>
            <a:pPr marL="1028700" lvl="1" indent="-342900"/>
            <a:r>
              <a:rPr lang="en-US" sz="2000" b="0" dirty="0">
                <a:cs typeface="Arial"/>
              </a:rPr>
              <a:t>Medical emergency</a:t>
            </a:r>
          </a:p>
          <a:p>
            <a:pPr marL="1028700" lvl="1" indent="-342900"/>
            <a:r>
              <a:rPr lang="en-US" sz="2000" b="0" dirty="0">
                <a:cs typeface="Arial"/>
              </a:rPr>
              <a:t>Workplace injury</a:t>
            </a:r>
          </a:p>
          <a:p>
            <a:pPr marL="1028700" lvl="1" indent="-342900"/>
            <a:r>
              <a:rPr lang="en-US" sz="2000" b="0" dirty="0">
                <a:cs typeface="Arial"/>
              </a:rPr>
              <a:t>Response in natural disasters</a:t>
            </a:r>
          </a:p>
          <a:p>
            <a:endParaRPr lang="en-US" dirty="0"/>
          </a:p>
        </p:txBody>
      </p:sp>
      <p:sp>
        <p:nvSpPr>
          <p:cNvPr id="2" name="Title 1"/>
          <p:cNvSpPr>
            <a:spLocks noGrp="1"/>
          </p:cNvSpPr>
          <p:nvPr>
            <p:ph type="title"/>
          </p:nvPr>
        </p:nvSpPr>
        <p:spPr>
          <a:xfrm>
            <a:off x="456485" y="365125"/>
            <a:ext cx="10515600" cy="1325563"/>
          </a:xfrm>
        </p:spPr>
        <p:txBody>
          <a:bodyPr/>
          <a:lstStyle/>
          <a:p>
            <a:r>
              <a:rPr lang="en-US" dirty="0">
                <a:cs typeface="Arial"/>
              </a:rPr>
              <a:t>Competency 5</a:t>
            </a:r>
          </a:p>
        </p:txBody>
      </p:sp>
      <p:pic>
        <p:nvPicPr>
          <p:cNvPr id="4" name="Picture 3" descr="A water droplet falling into a heart shape&#10;&#10;Description automatically generated">
            <a:extLst>
              <a:ext uri="{FF2B5EF4-FFF2-40B4-BE49-F238E27FC236}">
                <a16:creationId xmlns:a16="http://schemas.microsoft.com/office/drawing/2014/main" id="{117ACDD5-767C-FDAB-EF45-156E024EDEC8}"/>
              </a:ext>
            </a:extLst>
          </p:cNvPr>
          <p:cNvPicPr>
            <a:picLocks noChangeAspect="1"/>
          </p:cNvPicPr>
          <p:nvPr/>
        </p:nvPicPr>
        <p:blipFill>
          <a:blip r:embed="rId2">
            <a:alphaModFix amt="27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26788" y="0"/>
            <a:ext cx="11858726" cy="6858000"/>
          </a:xfrm>
          <a:prstGeom prst="rect">
            <a:avLst/>
          </a:prstGeom>
        </p:spPr>
      </p:pic>
      <p:sp>
        <p:nvSpPr>
          <p:cNvPr id="5" name="TextBox 4">
            <a:extLst>
              <a:ext uri="{FF2B5EF4-FFF2-40B4-BE49-F238E27FC236}">
                <a16:creationId xmlns:a16="http://schemas.microsoft.com/office/drawing/2014/main" id="{EFD291E8-0C43-04C4-BB27-3E4445FDA7BB}"/>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3"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633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641074" y="1314450"/>
            <a:ext cx="2844002" cy="3680244"/>
          </a:xfrm>
        </p:spPr>
        <p:txBody>
          <a:bodyPr>
            <a:normAutofit/>
          </a:bodyPr>
          <a:lstStyle/>
          <a:p>
            <a:pPr algn="l" eaLnBrk="1" hangingPunct="1"/>
            <a:r>
              <a:rPr lang="en-US" altLang="en-US" sz="3100" dirty="0">
                <a:latin typeface="Arial"/>
                <a:cs typeface="Arial"/>
              </a:rPr>
              <a:t>Emergency Guidelines</a:t>
            </a:r>
          </a:p>
        </p:txBody>
      </p:sp>
      <p:graphicFrame>
        <p:nvGraphicFramePr>
          <p:cNvPr id="49157" name="Rectangle 3">
            <a:extLst>
              <a:ext uri="{FF2B5EF4-FFF2-40B4-BE49-F238E27FC236}">
                <a16:creationId xmlns:a16="http://schemas.microsoft.com/office/drawing/2014/main" id="{47E26F9B-EDC1-4699-9029-2AB465E9C89C}"/>
              </a:ext>
            </a:extLst>
          </p:cNvPr>
          <p:cNvGraphicFramePr/>
          <p:nvPr>
            <p:extLst>
              <p:ext uri="{D42A27DB-BD31-4B8C-83A1-F6EECF244321}">
                <p14:modId xmlns:p14="http://schemas.microsoft.com/office/powerpoint/2010/main" val="1115529004"/>
              </p:ext>
            </p:extLst>
          </p:nvPr>
        </p:nvGraphicFramePr>
        <p:xfrm>
          <a:off x="3785616" y="393192"/>
          <a:ext cx="7491985" cy="6053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270319332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3B2E59-BFA3-4096-30F0-16F9757BDADA}"/>
              </a:ext>
            </a:extLst>
          </p:cNvPr>
          <p:cNvSpPr>
            <a:spLocks noGrp="1"/>
          </p:cNvSpPr>
          <p:nvPr>
            <p:ph type="title"/>
          </p:nvPr>
        </p:nvSpPr>
        <p:spPr/>
        <p:txBody>
          <a:bodyPr/>
          <a:lstStyle/>
          <a:p>
            <a:r>
              <a:rPr lang="en-US" dirty="0"/>
              <a:t>First Response to Medical Emergency</a:t>
            </a:r>
          </a:p>
        </p:txBody>
      </p:sp>
      <p:sp>
        <p:nvSpPr>
          <p:cNvPr id="5" name="Content Placeholder 4">
            <a:extLst>
              <a:ext uri="{FF2B5EF4-FFF2-40B4-BE49-F238E27FC236}">
                <a16:creationId xmlns:a16="http://schemas.microsoft.com/office/drawing/2014/main" id="{B43BA2DC-0429-3087-0322-608ADC04826F}"/>
              </a:ext>
            </a:extLst>
          </p:cNvPr>
          <p:cNvSpPr>
            <a:spLocks noGrp="1"/>
          </p:cNvSpPr>
          <p:nvPr>
            <p:ph sz="half" idx="1"/>
          </p:nvPr>
        </p:nvSpPr>
        <p:spPr/>
        <p:txBody>
          <a:bodyPr>
            <a:normAutofit fontScale="92500" lnSpcReduction="20000"/>
          </a:bodyPr>
          <a:lstStyle/>
          <a:p>
            <a:pPr marL="0" indent="0" eaLnBrk="1" hangingPunct="1">
              <a:buNone/>
            </a:pPr>
            <a:r>
              <a:rPr lang="en-US" altLang="en-US" sz="2800" b="1" dirty="0">
                <a:cs typeface="Arial"/>
              </a:rPr>
              <a:t>Medical Emergency</a:t>
            </a:r>
          </a:p>
          <a:p>
            <a:pPr eaLnBrk="1" hangingPunct="1">
              <a:buClrTx/>
              <a:buFont typeface="Arial"/>
              <a:buChar char="•"/>
            </a:pPr>
            <a:r>
              <a:rPr lang="en-US" altLang="en-US" sz="2600" dirty="0">
                <a:cs typeface="Arial"/>
              </a:rPr>
              <a:t>Survey environment &amp; victim</a:t>
            </a:r>
          </a:p>
          <a:p>
            <a:pPr eaLnBrk="1" hangingPunct="1">
              <a:buClrTx/>
              <a:buFont typeface="Arial"/>
              <a:buChar char="•"/>
            </a:pPr>
            <a:r>
              <a:rPr lang="en-US" altLang="en-US" sz="2600" dirty="0">
                <a:cs typeface="Arial"/>
              </a:rPr>
              <a:t>Contact EMS</a:t>
            </a:r>
          </a:p>
          <a:p>
            <a:pPr eaLnBrk="1" hangingPunct="1">
              <a:buClrTx/>
              <a:buFont typeface="Arial"/>
              <a:buChar char="•"/>
            </a:pPr>
            <a:r>
              <a:rPr lang="en-US" altLang="en-US" sz="2600" dirty="0">
                <a:cs typeface="Arial"/>
              </a:rPr>
              <a:t>Obtain Assistance</a:t>
            </a:r>
          </a:p>
          <a:p>
            <a:pPr>
              <a:buClrTx/>
              <a:buFont typeface="Arial"/>
              <a:buChar char="•"/>
            </a:pPr>
            <a:r>
              <a:rPr lang="en-US" altLang="en-US" sz="2600" dirty="0">
                <a:cs typeface="Arial"/>
              </a:rPr>
              <a:t>Proceed as facility policy dictates</a:t>
            </a:r>
          </a:p>
          <a:p>
            <a:pPr>
              <a:buClrTx/>
              <a:buFont typeface="Arial"/>
              <a:buChar char="•"/>
            </a:pPr>
            <a:endParaRPr lang="en-US" altLang="en-US" sz="2800" dirty="0">
              <a:cs typeface="Arial"/>
            </a:endParaRPr>
          </a:p>
          <a:p>
            <a:pPr marL="0" indent="0">
              <a:buNone/>
            </a:pPr>
            <a:r>
              <a:rPr lang="en-US" sz="2800" b="1" dirty="0">
                <a:cs typeface="Arial"/>
              </a:rPr>
              <a:t>ABC Awareness</a:t>
            </a:r>
          </a:p>
          <a:p>
            <a:pPr marL="0" lvl="0" indent="0">
              <a:buNone/>
            </a:pPr>
            <a:r>
              <a:rPr lang="en-US" sz="2600" dirty="0">
                <a:cs typeface="Arial"/>
              </a:rPr>
              <a:t>A = Airway</a:t>
            </a:r>
          </a:p>
          <a:p>
            <a:pPr marL="0" lvl="0" indent="0">
              <a:buNone/>
            </a:pPr>
            <a:r>
              <a:rPr lang="en-US" sz="2600" dirty="0">
                <a:cs typeface="Arial"/>
              </a:rPr>
              <a:t>B = Breathing</a:t>
            </a:r>
          </a:p>
          <a:p>
            <a:pPr marL="0" lvl="0" indent="0">
              <a:buNone/>
            </a:pPr>
            <a:r>
              <a:rPr lang="en-US" sz="2600" dirty="0">
                <a:cs typeface="Arial"/>
              </a:rPr>
              <a:t>C= Circulation</a:t>
            </a:r>
          </a:p>
          <a:p>
            <a:pPr marL="0" indent="0">
              <a:buNone/>
            </a:pPr>
            <a:r>
              <a:rPr lang="en-US" sz="2600" i="1" dirty="0">
                <a:cs typeface="Arial"/>
              </a:rPr>
              <a:t>Do not move victim</a:t>
            </a:r>
            <a:endParaRPr lang="en-US" altLang="en-US" sz="2600" i="1" dirty="0">
              <a:cs typeface="Arial"/>
            </a:endParaRPr>
          </a:p>
          <a:p>
            <a:endParaRPr lang="en-US" dirty="0"/>
          </a:p>
        </p:txBody>
      </p:sp>
      <p:sp>
        <p:nvSpPr>
          <p:cNvPr id="6" name="Content Placeholder 5">
            <a:extLst>
              <a:ext uri="{FF2B5EF4-FFF2-40B4-BE49-F238E27FC236}">
                <a16:creationId xmlns:a16="http://schemas.microsoft.com/office/drawing/2014/main" id="{27A03F3B-F385-2C15-38D6-CE0716277E19}"/>
              </a:ext>
            </a:extLst>
          </p:cNvPr>
          <p:cNvSpPr>
            <a:spLocks noGrp="1"/>
          </p:cNvSpPr>
          <p:nvPr>
            <p:ph sz="half" idx="2"/>
          </p:nvPr>
        </p:nvSpPr>
        <p:spPr/>
        <p:txBody>
          <a:bodyPr>
            <a:normAutofit fontScale="92500" lnSpcReduction="20000"/>
          </a:bodyPr>
          <a:lstStyle/>
          <a:p>
            <a:pPr marL="0" indent="0">
              <a:buNone/>
            </a:pPr>
            <a:r>
              <a:rPr lang="en-US" b="1" dirty="0">
                <a:cs typeface="Arial"/>
              </a:rPr>
              <a:t>First Response Protocol </a:t>
            </a:r>
          </a:p>
          <a:p>
            <a:pPr lvl="0">
              <a:buClrTx/>
              <a:buFont typeface="Arial"/>
              <a:buChar char="•"/>
            </a:pPr>
            <a:r>
              <a:rPr lang="en-US" dirty="0">
                <a:cs typeface="Arial"/>
              </a:rPr>
              <a:t>Facility Policy </a:t>
            </a:r>
          </a:p>
          <a:p>
            <a:pPr lvl="0">
              <a:buClrTx/>
              <a:buFont typeface="Arial"/>
              <a:buChar char="•"/>
            </a:pPr>
            <a:r>
              <a:rPr lang="en-US" dirty="0">
                <a:cs typeface="Arial"/>
              </a:rPr>
              <a:t>Know Job description</a:t>
            </a:r>
          </a:p>
          <a:p>
            <a:endParaRPr lang="en-US" dirty="0"/>
          </a:p>
        </p:txBody>
      </p:sp>
      <p:pic>
        <p:nvPicPr>
          <p:cNvPr id="10" name="Picture 9" descr="A doctor pushing a patient on a stretcher&#10;&#10;Description automatically generated">
            <a:extLst>
              <a:ext uri="{FF2B5EF4-FFF2-40B4-BE49-F238E27FC236}">
                <a16:creationId xmlns:a16="http://schemas.microsoft.com/office/drawing/2014/main" id="{CE111D60-E40B-D74A-BD98-E3FB8A1094A6}"/>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8997"/>
          <a:stretch/>
        </p:blipFill>
        <p:spPr>
          <a:xfrm>
            <a:off x="6095999" y="3429000"/>
            <a:ext cx="3876619" cy="3063875"/>
          </a:xfrm>
          <a:prstGeom prst="rect">
            <a:avLst/>
          </a:prstGeom>
          <a:ln>
            <a:noFill/>
          </a:ln>
          <a:effectLst>
            <a:outerShdw blurRad="292100" dist="139700" dir="2700000" algn="tl" rotWithShape="0">
              <a:srgbClr val="333333">
                <a:alpha val="65000"/>
              </a:srgbClr>
            </a:outerShdw>
          </a:effectLst>
        </p:spPr>
      </p:pic>
      <p:sp>
        <p:nvSpPr>
          <p:cNvPr id="11" name="TextBox 10">
            <a:extLst>
              <a:ext uri="{FF2B5EF4-FFF2-40B4-BE49-F238E27FC236}">
                <a16:creationId xmlns:a16="http://schemas.microsoft.com/office/drawing/2014/main" id="{03C46864-4B52-D59E-503C-705203D40A37}"/>
              </a:ext>
            </a:extLst>
          </p:cNvPr>
          <p:cNvSpPr txBox="1"/>
          <p:nvPr/>
        </p:nvSpPr>
        <p:spPr>
          <a:xfrm>
            <a:off x="6095999" y="6262043"/>
            <a:ext cx="3657600" cy="230832"/>
          </a:xfrm>
          <a:prstGeom prst="rect">
            <a:avLst/>
          </a:prstGeom>
          <a:noFill/>
        </p:spPr>
        <p:txBody>
          <a:bodyPr wrap="square" rtlCol="0">
            <a:spAutoFit/>
          </a:bodyPr>
          <a:lstStyle/>
          <a:p>
            <a:r>
              <a:rPr lang="en-US" sz="900" dirty="0">
                <a:solidFill>
                  <a:schemeClr val="bg1">
                    <a:lumMod val="95000"/>
                  </a:schemeClr>
                </a:solidFill>
                <a:hlinkClick r:id="rId3" tooltip="http://www.aliem.com/article-review-assessment-virtual/">
                  <a:extLst>
                    <a:ext uri="{A12FA001-AC4F-418D-AE19-62706E023703}">
                      <ahyp:hlinkClr xmlns:ahyp="http://schemas.microsoft.com/office/drawing/2018/hyperlinkcolor" val="tx"/>
                    </a:ext>
                  </a:extLst>
                </a:hlinkClick>
              </a:rPr>
              <a:t>This Photo</a:t>
            </a:r>
            <a:r>
              <a:rPr lang="en-US" sz="900" dirty="0">
                <a:solidFill>
                  <a:schemeClr val="bg1">
                    <a:lumMod val="95000"/>
                  </a:schemeClr>
                </a:solidFill>
              </a:rPr>
              <a:t> by Unknown Author is licensed under </a:t>
            </a:r>
            <a:r>
              <a:rPr lang="en-US" sz="900" dirty="0">
                <a:solidFill>
                  <a:schemeClr val="bg1">
                    <a:lumMod val="95000"/>
                  </a:schemeClr>
                </a:solidFill>
                <a:hlinkClick r:id="rId4" tooltip="https://creativecommons.org/licenses/by-nc-nd/3.0/">
                  <a:extLst>
                    <a:ext uri="{A12FA001-AC4F-418D-AE19-62706E023703}">
                      <ahyp:hlinkClr xmlns:ahyp="http://schemas.microsoft.com/office/drawing/2018/hyperlinkcolor" val="tx"/>
                    </a:ext>
                  </a:extLst>
                </a:hlinkClick>
              </a:rPr>
              <a:t>CC BY-NC-ND</a:t>
            </a:r>
            <a:endParaRPr lang="en-US" sz="900" dirty="0">
              <a:solidFill>
                <a:schemeClr val="bg1">
                  <a:lumMod val="95000"/>
                </a:schemeClr>
              </a:solidFill>
            </a:endParaRPr>
          </a:p>
        </p:txBody>
      </p:sp>
    </p:spTree>
    <p:extLst>
      <p:ext uri="{BB962C8B-B14F-4D97-AF65-F5344CB8AC3E}">
        <p14:creationId xmlns:p14="http://schemas.microsoft.com/office/powerpoint/2010/main" val="3767908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2"/>
            <a:ext cx="11420856" cy="5397111"/>
          </a:xfrm>
        </p:spPr>
        <p:txBody>
          <a:bodyPr>
            <a:normAutofit/>
          </a:bodyPr>
          <a:lstStyle/>
          <a:p>
            <a:pPr algn="l" rtl="0" fontAlgn="base"/>
            <a:r>
              <a:rPr lang="en-US" sz="2400" b="1" i="0" dirty="0">
                <a:effectLst/>
                <a:latin typeface="Calibri" panose="020F0502020204030204" pitchFamily="34" charset="0"/>
              </a:rPr>
              <a:t>Infection Control:</a:t>
            </a:r>
            <a:r>
              <a:rPr lang="en-US" sz="2400" b="0" i="0" dirty="0">
                <a:effectLst/>
                <a:latin typeface="Calibri" panose="020F0502020204030204" pitchFamily="34" charset="0"/>
              </a:rPr>
              <a:t> To prevent the spread of infectious diseases</a:t>
            </a:r>
            <a:endParaRPr lang="en-US" sz="1600" b="0" i="0" dirty="0">
              <a:effectLst/>
            </a:endParaRPr>
          </a:p>
          <a:p>
            <a:pPr algn="l" rtl="0" fontAlgn="base"/>
            <a:endParaRPr lang="en-US" sz="1600" b="0" i="0" dirty="0">
              <a:effectLst/>
            </a:endParaRPr>
          </a:p>
          <a:p>
            <a:pPr algn="l" rtl="0" fontAlgn="base"/>
            <a:r>
              <a:rPr lang="en-US" sz="2400" b="1" i="0" dirty="0">
                <a:effectLst/>
                <a:latin typeface="Calibri" panose="020F0502020204030204" pitchFamily="34" charset="0"/>
              </a:rPr>
              <a:t>Infectious Disease:</a:t>
            </a:r>
            <a:r>
              <a:rPr lang="en-US" sz="2400" b="0" i="0" dirty="0">
                <a:effectLst/>
                <a:latin typeface="Calibri" panose="020F0502020204030204" pitchFamily="34" charset="0"/>
              </a:rPr>
              <a:t> Any disease caused by the growth of pathogens</a:t>
            </a:r>
            <a:endParaRPr lang="en-US" sz="1600" b="0" i="0" dirty="0">
              <a:effectLst/>
            </a:endParaRPr>
          </a:p>
          <a:p>
            <a:pPr algn="l" rtl="0" fontAlgn="base"/>
            <a:endParaRPr lang="en-US" sz="1600" b="0" i="0" dirty="0">
              <a:effectLst/>
            </a:endParaRPr>
          </a:p>
          <a:p>
            <a:pPr algn="l" rtl="0" fontAlgn="base"/>
            <a:r>
              <a:rPr lang="en-US" sz="2400" b="1" i="0" dirty="0">
                <a:effectLst/>
                <a:latin typeface="Calibri" panose="020F0502020204030204" pitchFamily="34" charset="0"/>
              </a:rPr>
              <a:t>Immune Response:</a:t>
            </a:r>
            <a:r>
              <a:rPr lang="en-US" sz="2400" b="0" i="0" dirty="0">
                <a:effectLst/>
                <a:latin typeface="Calibri" panose="020F0502020204030204" pitchFamily="34" charset="0"/>
              </a:rPr>
              <a:t> A specific defense used by the body to fight infection and disease by producing antibodies</a:t>
            </a:r>
            <a:endParaRPr lang="en-US" sz="1600" b="0" i="0" dirty="0">
              <a:effectLst/>
            </a:endParaRPr>
          </a:p>
          <a:p>
            <a:pPr algn="l" rtl="0" fontAlgn="base"/>
            <a:endParaRPr lang="en-US" sz="1600" b="0" i="0" dirty="0">
              <a:effectLst/>
            </a:endParaRPr>
          </a:p>
          <a:p>
            <a:pPr algn="l" rtl="0" fontAlgn="base"/>
            <a:r>
              <a:rPr lang="en-US" sz="2400" b="1" i="0" dirty="0">
                <a:solidFill>
                  <a:srgbClr val="002060"/>
                </a:solidFill>
                <a:effectLst/>
                <a:latin typeface="Calibri" panose="020F0502020204030204" pitchFamily="34" charset="0"/>
              </a:rPr>
              <a:t>Isolation: </a:t>
            </a:r>
            <a:r>
              <a:rPr lang="en-US" sz="2400" b="0" i="0" dirty="0">
                <a:solidFill>
                  <a:srgbClr val="002060"/>
                </a:solidFill>
                <a:effectLst/>
                <a:latin typeface="Calibri" panose="020F0502020204030204" pitchFamily="34" charset="0"/>
              </a:rPr>
              <a:t> Separation of a client from others to protect the client from environmental irritants or to prevent the spread of infection from the client to others</a:t>
            </a:r>
          </a:p>
          <a:p>
            <a:pPr algn="l" rtl="0" fontAlgn="base"/>
            <a:endParaRPr lang="en-US" sz="2400" b="0" i="0" dirty="0">
              <a:solidFill>
                <a:srgbClr val="002060"/>
              </a:solidFill>
              <a:effectLst/>
              <a:latin typeface="Calibri" panose="020F0502020204030204" pitchFamily="34" charset="0"/>
            </a:endParaRPr>
          </a:p>
          <a:p>
            <a:pPr marL="0" marR="0" lvl="0" indent="0" algn="l" defTabSz="914400" rtl="0" eaLnBrk="1" fontAlgn="base" latinLnBrk="0" hangingPunct="1">
              <a:lnSpc>
                <a:spcPct val="100000"/>
              </a:lnSpc>
              <a:spcBef>
                <a:spcPts val="600"/>
              </a:spcBef>
              <a:spcAft>
                <a:spcPts val="0"/>
              </a:spcAft>
              <a:buClrTx/>
              <a:buSzTx/>
              <a:buFont typeface="Arial" panose="020B0604020202020204" pitchFamily="34" charset="0"/>
              <a:buNone/>
              <a:tabLst/>
              <a:defRPr/>
            </a:pPr>
            <a:r>
              <a:rPr kumimoji="0" lang="en-US" sz="2200" b="1"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Joint Commission on the Accreditation of Healthcare Organizations (JCAHO):</a:t>
            </a:r>
            <a:r>
              <a:rPr kumimoji="0" lang="en-US" sz="2200" b="0" i="0" u="none" strike="noStrike" kern="1200" cap="none" spc="0" normalizeH="0" baseline="0" noProof="0" dirty="0">
                <a:ln>
                  <a:noFill/>
                </a:ln>
                <a:solidFill>
                  <a:srgbClr val="003C66"/>
                </a:solidFill>
                <a:effectLst/>
                <a:uLnTx/>
                <a:uFillTx/>
                <a:latin typeface="Calibri" panose="020F0502020204030204" pitchFamily="34" charset="0"/>
                <a:ea typeface="+mn-ea"/>
                <a:cs typeface="+mn-cs"/>
              </a:rPr>
              <a:t> An organization that evaluates and accredits healthcare facilities in the United States to ensure they meet high standards of quality and safety in patient care. Accreditation by The Joint Commission is a mark of excellence. </a:t>
            </a:r>
          </a:p>
          <a:p>
            <a:pPr algn="l" rtl="0" fontAlgn="base"/>
            <a:endParaRPr lang="en-US" sz="1600" b="0" i="0" dirty="0">
              <a:effectLst/>
            </a:endParaRPr>
          </a:p>
          <a:p>
            <a:pPr algn="l" rtl="0" fontAlgn="base"/>
            <a:endParaRPr lang="en-US" sz="1600" b="0" i="0" strike="sngStrike" dirty="0">
              <a:effectLst/>
            </a:endParaRPr>
          </a:p>
          <a:p>
            <a:endParaRPr lang="en-US" sz="2200" dirty="0"/>
          </a:p>
          <a:p>
            <a:endParaRPr lang="en-US" dirty="0"/>
          </a:p>
        </p:txBody>
      </p:sp>
    </p:spTree>
    <p:extLst>
      <p:ext uri="{BB962C8B-B14F-4D97-AF65-F5344CB8AC3E}">
        <p14:creationId xmlns:p14="http://schemas.microsoft.com/office/powerpoint/2010/main" val="93499719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FB021-33D7-15C6-CB91-EECFE256F2AD}"/>
              </a:ext>
            </a:extLst>
          </p:cNvPr>
          <p:cNvSpPr>
            <a:spLocks noGrp="1"/>
          </p:cNvSpPr>
          <p:nvPr>
            <p:ph type="title"/>
          </p:nvPr>
        </p:nvSpPr>
        <p:spPr/>
        <p:txBody>
          <a:bodyPr/>
          <a:lstStyle/>
          <a:p>
            <a:r>
              <a:rPr lang="en-US" dirty="0"/>
              <a:t>Workplace Injury</a:t>
            </a:r>
          </a:p>
        </p:txBody>
      </p:sp>
      <p:sp>
        <p:nvSpPr>
          <p:cNvPr id="3" name="Content Placeholder 2">
            <a:extLst>
              <a:ext uri="{FF2B5EF4-FFF2-40B4-BE49-F238E27FC236}">
                <a16:creationId xmlns:a16="http://schemas.microsoft.com/office/drawing/2014/main" id="{2EDDDC3D-475E-A162-8043-F9C6E7A185DF}"/>
              </a:ext>
            </a:extLst>
          </p:cNvPr>
          <p:cNvSpPr>
            <a:spLocks noGrp="1"/>
          </p:cNvSpPr>
          <p:nvPr>
            <p:ph sz="half" idx="1"/>
          </p:nvPr>
        </p:nvSpPr>
        <p:spPr>
          <a:xfrm>
            <a:off x="838200" y="1825625"/>
            <a:ext cx="6321552" cy="4351338"/>
          </a:xfrm>
        </p:spPr>
        <p:txBody>
          <a:bodyPr/>
          <a:lstStyle/>
          <a:p>
            <a:r>
              <a:rPr lang="en-US" dirty="0"/>
              <a:t>Report all incidents</a:t>
            </a:r>
          </a:p>
          <a:p>
            <a:r>
              <a:rPr lang="en-US" dirty="0"/>
              <a:t>Fill out incident report </a:t>
            </a:r>
            <a:r>
              <a:rPr lang="en-US" b="1" dirty="0"/>
              <a:t>even if there is no apparent injury</a:t>
            </a:r>
          </a:p>
          <a:p>
            <a:r>
              <a:rPr lang="en-US" dirty="0"/>
              <a:t>If you don’t have the tools to get the job done safely, speak up!</a:t>
            </a:r>
          </a:p>
        </p:txBody>
      </p:sp>
      <p:pic>
        <p:nvPicPr>
          <p:cNvPr id="16" name="Content Placeholder 15" descr="A cartoon of two men in a room&#10;&#10;Description automatically generated">
            <a:extLst>
              <a:ext uri="{FF2B5EF4-FFF2-40B4-BE49-F238E27FC236}">
                <a16:creationId xmlns:a16="http://schemas.microsoft.com/office/drawing/2014/main" id="{D148AC67-6D50-7F66-7EFC-004F3207011C}"/>
              </a:ext>
            </a:extLst>
          </p:cNvPr>
          <p:cNvPicPr>
            <a:picLocks noGrp="1" noChangeAspect="1"/>
          </p:cNvPicPr>
          <p:nvPr>
            <p:ph sz="half" idx="2"/>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795502" y="1400123"/>
            <a:ext cx="3558298" cy="46412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TextBox 16">
            <a:extLst>
              <a:ext uri="{FF2B5EF4-FFF2-40B4-BE49-F238E27FC236}">
                <a16:creationId xmlns:a16="http://schemas.microsoft.com/office/drawing/2014/main" id="{BAE6254E-F711-F0BB-DD6E-B56D6DE99084}"/>
              </a:ext>
            </a:extLst>
          </p:cNvPr>
          <p:cNvSpPr txBox="1"/>
          <p:nvPr/>
        </p:nvSpPr>
        <p:spPr>
          <a:xfrm>
            <a:off x="7795502" y="6041383"/>
            <a:ext cx="3558298" cy="230832"/>
          </a:xfrm>
          <a:prstGeom prst="rect">
            <a:avLst/>
          </a:prstGeom>
          <a:noFill/>
        </p:spPr>
        <p:txBody>
          <a:bodyPr wrap="square" rtlCol="0">
            <a:spAutoFit/>
          </a:bodyPr>
          <a:lstStyle/>
          <a:p>
            <a:r>
              <a:rPr lang="en-US" sz="900" dirty="0">
                <a:hlinkClick r:id="rId3" tooltip="https://simpsonswiki.com/wiki/The_Simpsons_Safety_Posters"/>
              </a:rPr>
              <a:t>This Photo</a:t>
            </a:r>
            <a:r>
              <a:rPr lang="en-US" sz="900" dirty="0"/>
              <a:t> by Unknown Author is licensed under </a:t>
            </a:r>
            <a:r>
              <a:rPr lang="en-US" sz="900" dirty="0">
                <a:hlinkClick r:id="rId4" tooltip="https://creativecommons.org/licenses/by-sa/3.0/"/>
              </a:rPr>
              <a:t>CC BY-SA</a:t>
            </a:r>
            <a:endParaRPr lang="en-US" sz="900" dirty="0"/>
          </a:p>
        </p:txBody>
      </p:sp>
    </p:spTree>
    <p:extLst>
      <p:ext uri="{BB962C8B-B14F-4D97-AF65-F5344CB8AC3E}">
        <p14:creationId xmlns:p14="http://schemas.microsoft.com/office/powerpoint/2010/main" val="428258629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868A3-DB41-E09B-4E72-7A390D688D9E}"/>
              </a:ext>
            </a:extLst>
          </p:cNvPr>
          <p:cNvSpPr>
            <a:spLocks noGrp="1"/>
          </p:cNvSpPr>
          <p:nvPr>
            <p:ph type="title"/>
          </p:nvPr>
        </p:nvSpPr>
        <p:spPr>
          <a:xfrm>
            <a:off x="509860" y="355981"/>
            <a:ext cx="10515600" cy="979995"/>
          </a:xfrm>
        </p:spPr>
        <p:txBody>
          <a:bodyPr/>
          <a:lstStyle/>
          <a:p>
            <a:r>
              <a:rPr lang="en-US" dirty="0"/>
              <a:t>Natural Disasters</a:t>
            </a:r>
          </a:p>
        </p:txBody>
      </p:sp>
      <p:sp>
        <p:nvSpPr>
          <p:cNvPr id="4" name="Content Placeholder 3">
            <a:extLst>
              <a:ext uri="{FF2B5EF4-FFF2-40B4-BE49-F238E27FC236}">
                <a16:creationId xmlns:a16="http://schemas.microsoft.com/office/drawing/2014/main" id="{D0563EB9-B271-06CF-0804-7124BE90453B}"/>
              </a:ext>
            </a:extLst>
          </p:cNvPr>
          <p:cNvSpPr>
            <a:spLocks noGrp="1"/>
          </p:cNvSpPr>
          <p:nvPr>
            <p:ph sz="half" idx="2"/>
          </p:nvPr>
        </p:nvSpPr>
        <p:spPr>
          <a:xfrm>
            <a:off x="509860" y="1479104"/>
            <a:ext cx="6521330" cy="5122863"/>
          </a:xfrm>
        </p:spPr>
        <p:txBody>
          <a:bodyPr>
            <a:normAutofit/>
          </a:bodyPr>
          <a:lstStyle/>
          <a:p>
            <a:pPr marL="0" indent="0">
              <a:buNone/>
            </a:pPr>
            <a:r>
              <a:rPr lang="en-US" b="1" dirty="0"/>
              <a:t>Examples:</a:t>
            </a:r>
          </a:p>
          <a:p>
            <a:r>
              <a:rPr lang="en-US" sz="2400" dirty="0"/>
              <a:t>Tornado, flood, wildfires</a:t>
            </a:r>
          </a:p>
          <a:p>
            <a:pPr marL="0" indent="0">
              <a:buNone/>
            </a:pPr>
            <a:r>
              <a:rPr lang="en-US" b="1" dirty="0"/>
              <a:t>Protocol:</a:t>
            </a:r>
          </a:p>
          <a:p>
            <a:r>
              <a:rPr lang="en-US" sz="2400" dirty="0"/>
              <a:t>Contact supervisor</a:t>
            </a:r>
          </a:p>
          <a:p>
            <a:r>
              <a:rPr lang="en-US" sz="2400" dirty="0"/>
              <a:t>Follow procedure manual (workplace)</a:t>
            </a:r>
          </a:p>
          <a:p>
            <a:r>
              <a:rPr lang="en-US" sz="2400" dirty="0"/>
              <a:t>Every facility is required to have an emergency preparedness policy</a:t>
            </a:r>
          </a:p>
          <a:p>
            <a:r>
              <a:rPr lang="en-US" sz="2400" dirty="0"/>
              <a:t>Disaster scenarios should be simulated with staff</a:t>
            </a:r>
          </a:p>
          <a:p>
            <a:r>
              <a:rPr lang="en-US" sz="2400" dirty="0"/>
              <a:t>Sheltering in place is preferred</a:t>
            </a:r>
          </a:p>
          <a:p>
            <a:r>
              <a:rPr lang="en-US" sz="2400" dirty="0"/>
              <a:t>Evacuation may be necessary</a:t>
            </a:r>
          </a:p>
          <a:p>
            <a:r>
              <a:rPr lang="en-US" sz="2400" dirty="0"/>
              <a:t>Contact Red Cross if needed</a:t>
            </a:r>
          </a:p>
          <a:p>
            <a:endParaRPr lang="en-US" sz="2400" dirty="0"/>
          </a:p>
          <a:p>
            <a:endParaRPr lang="en-US" dirty="0"/>
          </a:p>
        </p:txBody>
      </p:sp>
      <p:pic>
        <p:nvPicPr>
          <p:cNvPr id="6" name="Picture 5" descr="A tornado in the sky&#10;&#10;Description automatically generated">
            <a:extLst>
              <a:ext uri="{FF2B5EF4-FFF2-40B4-BE49-F238E27FC236}">
                <a16:creationId xmlns:a16="http://schemas.microsoft.com/office/drawing/2014/main" id="{94961A27-71E4-678C-77AF-C35FB6EC062C}"/>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031190" y="1517904"/>
            <a:ext cx="5041477" cy="38221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a:extLst>
              <a:ext uri="{FF2B5EF4-FFF2-40B4-BE49-F238E27FC236}">
                <a16:creationId xmlns:a16="http://schemas.microsoft.com/office/drawing/2014/main" id="{9E6F88BE-DC71-E83B-CB9C-BA965C9837C1}"/>
              </a:ext>
            </a:extLst>
          </p:cNvPr>
          <p:cNvSpPr txBox="1"/>
          <p:nvPr/>
        </p:nvSpPr>
        <p:spPr>
          <a:xfrm>
            <a:off x="7159666" y="5109264"/>
            <a:ext cx="3648542" cy="230832"/>
          </a:xfrm>
          <a:prstGeom prst="rect">
            <a:avLst/>
          </a:prstGeom>
          <a:noFill/>
        </p:spPr>
        <p:txBody>
          <a:bodyPr wrap="square" rtlCol="0">
            <a:spAutoFit/>
          </a:bodyPr>
          <a:lstStyle/>
          <a:p>
            <a:r>
              <a:rPr lang="en-US" sz="900" dirty="0">
                <a:solidFill>
                  <a:schemeClr val="bg1">
                    <a:lumMod val="95000"/>
                  </a:schemeClr>
                </a:solidFill>
                <a:hlinkClick r:id="rId3" tooltip="https://en.wikipedia.org/wiki/File:Springfield,_MA_Tornado_2011,_June_1_cropped.jpg">
                  <a:extLst>
                    <a:ext uri="{A12FA001-AC4F-418D-AE19-62706E023703}">
                      <ahyp:hlinkClr xmlns:ahyp="http://schemas.microsoft.com/office/drawing/2018/hyperlinkcolor" val="tx"/>
                    </a:ext>
                  </a:extLst>
                </a:hlinkClick>
              </a:rPr>
              <a:t>This Photo</a:t>
            </a:r>
            <a:r>
              <a:rPr lang="en-US" sz="900" dirty="0">
                <a:solidFill>
                  <a:schemeClr val="bg1">
                    <a:lumMod val="95000"/>
                  </a:schemeClr>
                </a:solidFill>
              </a:rPr>
              <a:t> by Unknown Author is licensed under </a:t>
            </a:r>
            <a:r>
              <a:rPr lang="en-US" sz="900" dirty="0">
                <a:solidFill>
                  <a:schemeClr val="bg1">
                    <a:lumMod val="95000"/>
                  </a:schemeClr>
                </a:solidFill>
                <a:hlinkClick r:id="rId4" tooltip="https://creativecommons.org/licenses/by-sa/3.0/">
                  <a:extLst>
                    <a:ext uri="{A12FA001-AC4F-418D-AE19-62706E023703}">
                      <ahyp:hlinkClr xmlns:ahyp="http://schemas.microsoft.com/office/drawing/2018/hyperlinkcolor" val="tx"/>
                    </a:ext>
                  </a:extLst>
                </a:hlinkClick>
              </a:rPr>
              <a:t>CC BY-SA</a:t>
            </a:r>
            <a:endParaRPr lang="en-US" sz="900" dirty="0">
              <a:solidFill>
                <a:schemeClr val="bg1">
                  <a:lumMod val="95000"/>
                </a:schemeClr>
              </a:solidFill>
            </a:endParaRPr>
          </a:p>
        </p:txBody>
      </p:sp>
    </p:spTree>
    <p:extLst>
      <p:ext uri="{BB962C8B-B14F-4D97-AF65-F5344CB8AC3E}">
        <p14:creationId xmlns:p14="http://schemas.microsoft.com/office/powerpoint/2010/main" val="102069931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A19A5-AE2C-356A-4836-CABF97F092D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79786C-09F1-8B54-C1A4-4E545FCF7B54}"/>
              </a:ext>
            </a:extLst>
          </p:cNvPr>
          <p:cNvSpPr>
            <a:spLocks noGrp="1"/>
          </p:cNvSpPr>
          <p:nvPr>
            <p:ph idx="1"/>
          </p:nvPr>
        </p:nvSpPr>
        <p:spPr>
          <a:xfrm>
            <a:off x="456485" y="1690688"/>
            <a:ext cx="11599333" cy="4449703"/>
          </a:xfrm>
        </p:spPr>
        <p:txBody>
          <a:bodyPr>
            <a:normAutofit/>
          </a:bodyPr>
          <a:lstStyle/>
          <a:p>
            <a:pPr marL="0" indent="0">
              <a:buNone/>
            </a:pPr>
            <a:r>
              <a:rPr lang="en-US" sz="2400" dirty="0">
                <a:cs typeface="Arial"/>
              </a:rPr>
              <a:t>Using a problem-solving process applied to healthcare situations, describe the standards needed to ensure healthcare safety</a:t>
            </a:r>
          </a:p>
          <a:p>
            <a:endParaRPr lang="en-US" dirty="0"/>
          </a:p>
        </p:txBody>
      </p:sp>
      <p:sp>
        <p:nvSpPr>
          <p:cNvPr id="2" name="Title 1">
            <a:extLst>
              <a:ext uri="{FF2B5EF4-FFF2-40B4-BE49-F238E27FC236}">
                <a16:creationId xmlns:a16="http://schemas.microsoft.com/office/drawing/2014/main" id="{156555DE-E6E5-2C7D-85E5-BBD2258D2F3C}"/>
              </a:ext>
            </a:extLst>
          </p:cNvPr>
          <p:cNvSpPr>
            <a:spLocks noGrp="1"/>
          </p:cNvSpPr>
          <p:nvPr>
            <p:ph type="title"/>
          </p:nvPr>
        </p:nvSpPr>
        <p:spPr>
          <a:xfrm>
            <a:off x="456485" y="365125"/>
            <a:ext cx="10515600" cy="1325563"/>
          </a:xfrm>
        </p:spPr>
        <p:txBody>
          <a:bodyPr/>
          <a:lstStyle/>
          <a:p>
            <a:r>
              <a:rPr lang="en-US" dirty="0">
                <a:cs typeface="Arial"/>
              </a:rPr>
              <a:t>Competency 6</a:t>
            </a:r>
          </a:p>
        </p:txBody>
      </p:sp>
      <p:pic>
        <p:nvPicPr>
          <p:cNvPr id="4" name="Picture 3" descr="A water droplet falling into a heart shape&#10;&#10;Description automatically generated">
            <a:extLst>
              <a:ext uri="{FF2B5EF4-FFF2-40B4-BE49-F238E27FC236}">
                <a16:creationId xmlns:a16="http://schemas.microsoft.com/office/drawing/2014/main" id="{FA8B7B6F-402E-8653-009E-4E19765ACAE6}"/>
              </a:ext>
            </a:extLst>
          </p:cNvPr>
          <p:cNvPicPr>
            <a:picLocks noChangeAspect="1"/>
          </p:cNvPicPr>
          <p:nvPr/>
        </p:nvPicPr>
        <p:blipFill>
          <a:blip r:embed="rId2">
            <a:alphaModFix amt="27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2E0F56D7-3638-7600-1CD0-E5A4137AE718}"/>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3"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775281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6324" y="2003148"/>
            <a:ext cx="5855415" cy="3847444"/>
          </a:xfrm>
        </p:spPr>
        <p:txBody>
          <a:bodyPr>
            <a:normAutofit/>
          </a:bodyPr>
          <a:lstStyle/>
          <a:p>
            <a:pPr marL="457200" indent="-457200">
              <a:buClrTx/>
              <a:buFont typeface="Arial" panose="020B0604020202020204" pitchFamily="34" charset="0"/>
              <a:buChar char="•"/>
            </a:pPr>
            <a:r>
              <a:rPr lang="en-US" b="0" dirty="0">
                <a:latin typeface="Arial"/>
                <a:cs typeface="Arial"/>
              </a:rPr>
              <a:t>Identify the problem</a:t>
            </a:r>
          </a:p>
          <a:p>
            <a:pPr marL="1143000" lvl="1" indent="-457200"/>
            <a:r>
              <a:rPr lang="en-US" dirty="0">
                <a:latin typeface="Arial"/>
                <a:cs typeface="Arial"/>
              </a:rPr>
              <a:t>Given an emergency scenario</a:t>
            </a:r>
          </a:p>
          <a:p>
            <a:pPr marL="1143000" lvl="1" indent="-457200"/>
            <a:r>
              <a:rPr lang="en-US" b="0" dirty="0">
                <a:latin typeface="Arial"/>
                <a:cs typeface="Arial"/>
              </a:rPr>
              <a:t>Identify risks &amp; safety issues</a:t>
            </a:r>
          </a:p>
          <a:p>
            <a:pPr marL="457200" indent="-457200">
              <a:buClrTx/>
              <a:buFont typeface="Arial" panose="020B0604020202020204" pitchFamily="34" charset="0"/>
              <a:buChar char="•"/>
            </a:pPr>
            <a:r>
              <a:rPr lang="en-US" b="0" dirty="0">
                <a:latin typeface="Arial"/>
                <a:cs typeface="Arial"/>
              </a:rPr>
              <a:t>Gather information</a:t>
            </a:r>
          </a:p>
          <a:p>
            <a:pPr marL="457200" indent="-457200">
              <a:buClrTx/>
              <a:buFont typeface="Arial" panose="020B0604020202020204" pitchFamily="34" charset="0"/>
              <a:buChar char="•"/>
            </a:pPr>
            <a:r>
              <a:rPr lang="en-US" b="0" dirty="0">
                <a:latin typeface="Arial"/>
                <a:cs typeface="Arial"/>
              </a:rPr>
              <a:t>Identify possible solutions</a:t>
            </a:r>
          </a:p>
          <a:p>
            <a:pPr marL="457200" indent="-457200">
              <a:buClrTx/>
              <a:buFont typeface="Arial" panose="020B0604020202020204" pitchFamily="34" charset="0"/>
              <a:buChar char="•"/>
            </a:pPr>
            <a:r>
              <a:rPr lang="en-US" b="0" dirty="0">
                <a:latin typeface="Arial"/>
                <a:cs typeface="Arial"/>
              </a:rPr>
              <a:t>Select &amp; implement a solution</a:t>
            </a:r>
          </a:p>
          <a:p>
            <a:pPr marL="457200" indent="-457200">
              <a:buClrTx/>
              <a:buFont typeface="Arial" panose="020B0604020202020204" pitchFamily="34" charset="0"/>
              <a:buChar char="•"/>
            </a:pPr>
            <a:r>
              <a:rPr lang="en-US" b="0" dirty="0">
                <a:latin typeface="Arial"/>
                <a:cs typeface="Arial"/>
              </a:rPr>
              <a:t>Evaluate how it worked and revise if needed</a:t>
            </a:r>
          </a:p>
        </p:txBody>
      </p:sp>
      <p:sp>
        <p:nvSpPr>
          <p:cNvPr id="2" name="Title 1"/>
          <p:cNvSpPr>
            <a:spLocks noGrp="1"/>
          </p:cNvSpPr>
          <p:nvPr>
            <p:ph type="title"/>
          </p:nvPr>
        </p:nvSpPr>
        <p:spPr>
          <a:xfrm>
            <a:off x="606324" y="395585"/>
            <a:ext cx="8065464" cy="1223645"/>
          </a:xfrm>
        </p:spPr>
        <p:txBody>
          <a:bodyPr>
            <a:normAutofit/>
          </a:bodyPr>
          <a:lstStyle/>
          <a:p>
            <a:r>
              <a:rPr lang="en-US" dirty="0">
                <a:latin typeface="Arial"/>
                <a:cs typeface="Arial"/>
              </a:rPr>
              <a:t>Problem Solving Process</a:t>
            </a:r>
          </a:p>
        </p:txBody>
      </p:sp>
      <p:graphicFrame>
        <p:nvGraphicFramePr>
          <p:cNvPr id="4" name="Diagram 3">
            <a:extLst>
              <a:ext uri="{FF2B5EF4-FFF2-40B4-BE49-F238E27FC236}">
                <a16:creationId xmlns:a16="http://schemas.microsoft.com/office/drawing/2014/main" id="{3583E445-5C78-E3E8-F58A-A9600BCE1323}"/>
              </a:ext>
            </a:extLst>
          </p:cNvPr>
          <p:cNvGraphicFramePr/>
          <p:nvPr>
            <p:extLst>
              <p:ext uri="{D42A27DB-BD31-4B8C-83A1-F6EECF244321}">
                <p14:modId xmlns:p14="http://schemas.microsoft.com/office/powerpoint/2010/main" val="2223689138"/>
              </p:ext>
            </p:extLst>
          </p:nvPr>
        </p:nvGraphicFramePr>
        <p:xfrm>
          <a:off x="5614416" y="1588978"/>
          <a:ext cx="6741926" cy="46757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50585055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 droplet falling into a heart shape&#10;&#10;Description automatically generated">
            <a:extLst>
              <a:ext uri="{FF2B5EF4-FFF2-40B4-BE49-F238E27FC236}">
                <a16:creationId xmlns:a16="http://schemas.microsoft.com/office/drawing/2014/main" id="{64EB0105-11F8-CEF8-8392-D6B9667ED3D5}"/>
              </a:ext>
            </a:extLst>
          </p:cNvPr>
          <p:cNvPicPr>
            <a:picLocks noChangeAspect="1"/>
          </p:cNvPicPr>
          <p:nvPr/>
        </p:nvPicPr>
        <p:blipFill>
          <a:blip r:embed="rId2">
            <a:alphaModFix amt="27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9BE5818A-F8FA-F6A3-B54F-B803B0B93EFD}"/>
              </a:ext>
            </a:extLst>
          </p:cNvPr>
          <p:cNvSpPr txBox="1"/>
          <p:nvPr/>
        </p:nvSpPr>
        <p:spPr>
          <a:xfrm>
            <a:off x="333274" y="6627168"/>
            <a:ext cx="386715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3" tooltip="https://epitemnein-epitomic.blogspot.com/2014/01/cultivating-supremacy-of-compassion.html"/>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23396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innesota State">
  <a:themeElements>
    <a:clrScheme name="Custom 9">
      <a:dk1>
        <a:srgbClr val="003C66"/>
      </a:dk1>
      <a:lt1>
        <a:srgbClr val="FFFFFF"/>
      </a:lt1>
      <a:dk2>
        <a:srgbClr val="003C66"/>
      </a:dk2>
      <a:lt2>
        <a:srgbClr val="FFFFFF"/>
      </a:lt2>
      <a:accent1>
        <a:srgbClr val="139445"/>
      </a:accent1>
      <a:accent2>
        <a:srgbClr val="DB7C1B"/>
      </a:accent2>
      <a:accent3>
        <a:srgbClr val="0095DA"/>
      </a:accent3>
      <a:accent4>
        <a:srgbClr val="73CEE4"/>
      </a:accent4>
      <a:accent5>
        <a:srgbClr val="62BB46"/>
      </a:accent5>
      <a:accent6>
        <a:srgbClr val="D3E27E"/>
      </a:accent6>
      <a:hlink>
        <a:srgbClr val="0095DA"/>
      </a:hlink>
      <a:folHlink>
        <a:srgbClr val="9D9FA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plate_powerpoint_widescreen_nopage.potx" id="{E0EB34E8-A9E3-4D6E-B10C-1C3A4C7BD91A}" vid="{56CFDCC7-D972-460F-847E-2CAFB4B57EF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7389</TotalTime>
  <Words>6692</Words>
  <Application>Microsoft Office PowerPoint</Application>
  <PresentationFormat>Widescreen</PresentationFormat>
  <Paragraphs>796</Paragraphs>
  <Slides>94</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94</vt:i4>
      </vt:variant>
    </vt:vector>
  </HeadingPairs>
  <TitlesOfParts>
    <vt:vector size="100" baseType="lpstr">
      <vt:lpstr>Aptos</vt:lpstr>
      <vt:lpstr>Arial</vt:lpstr>
      <vt:lpstr>Calibri</vt:lpstr>
      <vt:lpstr>Tw Cen MT</vt:lpstr>
      <vt:lpstr>Wingdings</vt:lpstr>
      <vt:lpstr>Minnesota State</vt:lpstr>
      <vt:lpstr>Healthcare Core Curriculum</vt:lpstr>
      <vt:lpstr>Note to Instructors</vt:lpstr>
      <vt:lpstr>Vocabulary List</vt:lpstr>
      <vt:lpstr>Vocabulary List</vt:lpstr>
      <vt:lpstr>Vocabulary List</vt:lpstr>
      <vt:lpstr>Vocabulary List</vt:lpstr>
      <vt:lpstr>Vocabulary List</vt:lpstr>
      <vt:lpstr>Vocabulary List</vt:lpstr>
      <vt:lpstr>Vocabulary List</vt:lpstr>
      <vt:lpstr>Vocabulary List</vt:lpstr>
      <vt:lpstr>Vocabulary List</vt:lpstr>
      <vt:lpstr>Vocabulary List</vt:lpstr>
      <vt:lpstr>Vocabulary List</vt:lpstr>
      <vt:lpstr>Vocabulary List</vt:lpstr>
      <vt:lpstr>Vocabulary List</vt:lpstr>
      <vt:lpstr>Vocabulary List</vt:lpstr>
      <vt:lpstr>Competency 1</vt:lpstr>
      <vt:lpstr>America’s Top 10 Most Dangerous Jobs</vt:lpstr>
      <vt:lpstr> Examples of Regulatory Agencies   </vt:lpstr>
      <vt:lpstr>CDC: Centers for Disease Control &amp; Prevention  </vt:lpstr>
      <vt:lpstr>OSHA: Occupational Safety and Health Administration</vt:lpstr>
      <vt:lpstr>OSHA: Occupational Safety and Health Administration</vt:lpstr>
      <vt:lpstr>OSHA: Bloodborne Pathogens Exposure Control Methods</vt:lpstr>
      <vt:lpstr>Minnesota Department of Health (MDH)</vt:lpstr>
      <vt:lpstr>Joint Commission on the Accreditation of Healthcare Organizations (JCAHO) </vt:lpstr>
      <vt:lpstr>Joint Commission on the Accreditation of Healthcare Organizations (JCAHO) </vt:lpstr>
      <vt:lpstr>Joint Commission on the Accreditation of Healthcare Organizations (JCAHO) </vt:lpstr>
      <vt:lpstr>Competency 2</vt:lpstr>
      <vt:lpstr>Standard  Precautions</vt:lpstr>
      <vt:lpstr>Standard  Precautions</vt:lpstr>
      <vt:lpstr>Microorganisms (Microbes)</vt:lpstr>
      <vt:lpstr>Bacteria: </vt:lpstr>
      <vt:lpstr>Bacteria: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Drug-Resistant Infections</vt:lpstr>
      <vt:lpstr>Drug-Resistant Infection:</vt:lpstr>
      <vt:lpstr>Drug-Resistant Infection:</vt:lpstr>
      <vt:lpstr>Drug-Resistant Infection:</vt:lpstr>
      <vt:lpstr>Other Types of Infections</vt:lpstr>
      <vt:lpstr>Hand Hygiene &amp; Use of Personal Protective Equipment  </vt:lpstr>
      <vt:lpstr>Personal Protective Equipment (PPE) Usage and Hand Hygiene </vt:lpstr>
      <vt:lpstr>Compliance with Bloodborne Pathogens Standards</vt:lpstr>
      <vt:lpstr>Handling of Needles/Sharps and Trash</vt:lpstr>
      <vt:lpstr>Transmission-Based Precautions</vt:lpstr>
      <vt:lpstr>Transmission-Based Precautions</vt:lpstr>
      <vt:lpstr>Transmission-Based Precautions</vt:lpstr>
      <vt:lpstr>Transmission-Based Precautions</vt:lpstr>
      <vt:lpstr>CDC Guidance on Isolation Measures</vt:lpstr>
      <vt:lpstr>PowerPoint Presentation</vt:lpstr>
      <vt:lpstr>PowerPoint Presentation</vt:lpstr>
      <vt:lpstr>PowerPoint Presentation</vt:lpstr>
      <vt:lpstr>Uses for Isolation Precautions</vt:lpstr>
      <vt:lpstr>Isolation Procedures</vt:lpstr>
      <vt:lpstr>Concerns and Client Needs </vt:lpstr>
      <vt:lpstr>Competency 3</vt:lpstr>
      <vt:lpstr>Infection Control </vt:lpstr>
      <vt:lpstr>Infection Cycle </vt:lpstr>
      <vt:lpstr>Chain of Infection</vt:lpstr>
      <vt:lpstr>Chain of Infection</vt:lpstr>
      <vt:lpstr>Ways Microorganisms Enter the Body</vt:lpstr>
      <vt:lpstr>Conditions Pathogens Require to Grow and Survive </vt:lpstr>
      <vt:lpstr>Infection Control Practices</vt:lpstr>
      <vt:lpstr>Infection Control Practices</vt:lpstr>
      <vt:lpstr>Infection Control Practices</vt:lpstr>
      <vt:lpstr>Infection Control Practices</vt:lpstr>
      <vt:lpstr>Infection Control Practices</vt:lpstr>
      <vt:lpstr>Infection Control Practices</vt:lpstr>
      <vt:lpstr>Competency 4</vt:lpstr>
      <vt:lpstr>Injuries, Preventive Measures, &amp; General Safety</vt:lpstr>
      <vt:lpstr>Client Injuries</vt:lpstr>
      <vt:lpstr>Employee Injuries</vt:lpstr>
      <vt:lpstr>Ergonomics</vt:lpstr>
      <vt:lpstr>Preventative Measures</vt:lpstr>
      <vt:lpstr>Body Mechanics</vt:lpstr>
      <vt:lpstr>PowerPoint Presentation</vt:lpstr>
      <vt:lpstr>Use Correct Technique When:</vt:lpstr>
      <vt:lpstr>Equipment</vt:lpstr>
      <vt:lpstr>Competency 5</vt:lpstr>
      <vt:lpstr>Emergency Guidelines</vt:lpstr>
      <vt:lpstr>First Response to Medical Emergency</vt:lpstr>
      <vt:lpstr>Workplace Injury</vt:lpstr>
      <vt:lpstr>Natural Disasters</vt:lpstr>
      <vt:lpstr>Competency 6</vt:lpstr>
      <vt:lpstr>Problem Solving Process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Andersen Sibley, Diane M</dc:creator>
  <cp:lastModifiedBy>Andersen Sibley, Diane M</cp:lastModifiedBy>
  <cp:revision>26</cp:revision>
  <dcterms:created xsi:type="dcterms:W3CDTF">2024-08-15T12:24:54Z</dcterms:created>
  <dcterms:modified xsi:type="dcterms:W3CDTF">2025-07-16T19:00:47Z</dcterms:modified>
</cp:coreProperties>
</file>